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  <p:sldMasterId id="2147483654" r:id="rId3"/>
  </p:sldMasterIdLst>
  <p:notesMasterIdLst>
    <p:notesMasterId r:id="rId27"/>
  </p:notesMasterIdLst>
  <p:sldIdLst>
    <p:sldId id="256" r:id="rId4"/>
    <p:sldId id="277" r:id="rId5"/>
    <p:sldId id="280" r:id="rId6"/>
    <p:sldId id="305" r:id="rId7"/>
    <p:sldId id="309" r:id="rId8"/>
    <p:sldId id="310" r:id="rId9"/>
    <p:sldId id="311" r:id="rId10"/>
    <p:sldId id="312" r:id="rId11"/>
    <p:sldId id="304" r:id="rId12"/>
    <p:sldId id="313" r:id="rId13"/>
    <p:sldId id="314" r:id="rId14"/>
    <p:sldId id="257" r:id="rId15"/>
    <p:sldId id="258" r:id="rId16"/>
    <p:sldId id="259" r:id="rId17"/>
    <p:sldId id="260" r:id="rId18"/>
    <p:sldId id="316" r:id="rId19"/>
    <p:sldId id="268" r:id="rId20"/>
    <p:sldId id="276" r:id="rId21"/>
    <p:sldId id="274" r:id="rId22"/>
    <p:sldId id="275" r:id="rId23"/>
    <p:sldId id="315" r:id="rId24"/>
    <p:sldId id="278" r:id="rId25"/>
    <p:sldId id="261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D3CC9C1-C5FF-4993-9393-177038718ABD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indent="0" algn="r">
              <a:buNone/>
            </a:pPr>
            <a:fld id="{2D3CC9C1-C5FF-4993-9393-177038718ABD}" type="slidenum">
              <a:rPr lang="es-ES" sz="1400" b="0" strike="noStrike" spc="-1" smtClean="0">
                <a:solidFill>
                  <a:srgbClr val="000000"/>
                </a:solidFill>
                <a:latin typeface="Times New Roman"/>
              </a:rPr>
              <a:t>4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042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11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3302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 dirty="0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148531B-078A-4179-8BED-660762AAAF39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16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937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0" y="812800"/>
            <a:ext cx="0" cy="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94775-252A-443A-9B5D-4D918964E5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7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here is a background placeholder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in this slide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To change the images :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0" defTabSz="6858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Right C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lick 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and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Format Background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FILL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 Picture Or Texture Fill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-&gt;</a:t>
            </a:r>
            <a:r>
              <a:rPr lang="id-ID" sz="20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id-ID" sz="2000" b="1" strike="noStrike" spc="-1">
                <a:solidFill>
                  <a:srgbClr val="000000"/>
                </a:solidFill>
                <a:latin typeface="Arial"/>
              </a:rPr>
              <a:t>Select File...</a:t>
            </a:r>
            <a:endParaRPr lang="es-E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id-ID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2688E50-B896-4303-9C32-5EEB3F8BBDBA}" type="slidenum">
              <a:rPr lang="id-ID" sz="1200" b="0" strike="noStrike" spc="-1">
                <a:solidFill>
                  <a:schemeClr val="dk1"/>
                </a:solidFill>
                <a:latin typeface="+mn-lt"/>
                <a:ea typeface="+mn-ea"/>
              </a:rPr>
              <a:t>23</a:t>
            </a:fld>
            <a:endParaRPr lang="es-E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4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/>
          <p:nvPr/>
        </p:nvPicPr>
        <p:blipFill>
          <a:blip r:embed="rId3"/>
          <a:stretch/>
        </p:blipFill>
        <p:spPr>
          <a:xfrm>
            <a:off x="6120" y="0"/>
            <a:ext cx="12185280" cy="6876360"/>
          </a:xfrm>
          <a:prstGeom prst="rect">
            <a:avLst/>
          </a:prstGeom>
          <a:ln w="0">
            <a:noFill/>
          </a:ln>
        </p:spPr>
      </p:pic>
      <p:sp>
        <p:nvSpPr>
          <p:cNvPr id="3" name="Text Placeholder 11"/>
          <p:cNvSpPr/>
          <p:nvPr/>
        </p:nvSpPr>
        <p:spPr>
          <a:xfrm>
            <a:off x="8136720" y="485604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887680" y="5498280"/>
            <a:ext cx="1189440" cy="308160"/>
            <a:chOff x="8887680" y="5498280"/>
            <a:chExt cx="1189440" cy="308160"/>
          </a:xfrm>
        </p:grpSpPr>
        <p:sp>
          <p:nvSpPr>
            <p:cNvPr id="5" name="Freeform 9"/>
            <p:cNvSpPr/>
            <p:nvPr/>
          </p:nvSpPr>
          <p:spPr>
            <a:xfrm>
              <a:off x="888768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" name="Freeform 10"/>
            <p:cNvSpPr/>
            <p:nvPr/>
          </p:nvSpPr>
          <p:spPr>
            <a:xfrm>
              <a:off x="9330120" y="549828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" name="Freeform 11"/>
            <p:cNvSpPr/>
            <p:nvPr/>
          </p:nvSpPr>
          <p:spPr>
            <a:xfrm>
              <a:off x="9781920" y="550476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" name="Freeform 5"/>
          <p:cNvSpPr/>
          <p:nvPr/>
        </p:nvSpPr>
        <p:spPr>
          <a:xfrm>
            <a:off x="9051120" y="3613320"/>
            <a:ext cx="862920" cy="61200"/>
          </a:xfrm>
          <a:custGeom>
            <a:avLst/>
            <a:gdLst>
              <a:gd name="textAreaLeft" fmla="*/ 0 w 862920"/>
              <a:gd name="textAreaRight" fmla="*/ 863640 w 862920"/>
              <a:gd name="textAreaTop" fmla="*/ 0 h 61200"/>
              <a:gd name="textAreaBottom" fmla="*/ 61920 h 61200"/>
            </a:gdLst>
            <a:ahLst/>
            <a:cxnLst/>
            <a:rect l="textAreaLeft" t="textAreaTop" r="textAreaRight" b="textAreaBottom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0960" rIns="90000" bIns="3096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id-ID" sz="18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" name="Picture 15"/>
          <p:cNvPicPr/>
          <p:nvPr/>
        </p:nvPicPr>
        <p:blipFill>
          <a:blip r:embed="rId4"/>
          <a:stretch/>
        </p:blipFill>
        <p:spPr>
          <a:xfrm>
            <a:off x="8033400" y="1540800"/>
            <a:ext cx="2894400" cy="7549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3" name="Picture 9"/>
          <p:cNvPicPr/>
          <p:nvPr/>
        </p:nvPicPr>
        <p:blipFill>
          <a:blip r:embed="rId3"/>
          <a:stretch/>
        </p:blipFill>
        <p:spPr>
          <a:xfrm>
            <a:off x="-2089440" y="-959400"/>
            <a:ext cx="14591520" cy="7978680"/>
          </a:xfrm>
          <a:prstGeom prst="rect">
            <a:avLst/>
          </a:prstGeom>
          <a:ln w="0">
            <a:noFill/>
          </a:ln>
        </p:spPr>
      </p:pic>
      <p:sp>
        <p:nvSpPr>
          <p:cNvPr id="14" name="Text Placeholder 11"/>
          <p:cNvSpPr/>
          <p:nvPr/>
        </p:nvSpPr>
        <p:spPr>
          <a:xfrm>
            <a:off x="476280" y="4182120"/>
            <a:ext cx="2691720" cy="382680"/>
          </a:xfrm>
          <a:prstGeom prst="roundRect">
            <a:avLst>
              <a:gd name="adj" fmla="val 50000"/>
            </a:avLst>
          </a:prstGeom>
          <a:noFill/>
          <a:ln w="0">
            <a:solidFill>
              <a:srgbClr val="F68A1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s-ES" sz="12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8"/>
          <p:cNvGrpSpPr/>
          <p:nvPr/>
        </p:nvGrpSpPr>
        <p:grpSpPr>
          <a:xfrm>
            <a:off x="646920" y="4782600"/>
            <a:ext cx="1189440" cy="308160"/>
            <a:chOff x="646920" y="4782600"/>
            <a:chExt cx="1189440" cy="308160"/>
          </a:xfrm>
        </p:grpSpPr>
        <p:sp>
          <p:nvSpPr>
            <p:cNvPr id="16" name="Freeform 9"/>
            <p:cNvSpPr/>
            <p:nvPr/>
          </p:nvSpPr>
          <p:spPr>
            <a:xfrm>
              <a:off x="64692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" name="Freeform 10"/>
            <p:cNvSpPr/>
            <p:nvPr/>
          </p:nvSpPr>
          <p:spPr>
            <a:xfrm>
              <a:off x="1089360" y="4782600"/>
              <a:ext cx="300240" cy="308160"/>
            </a:xfrm>
            <a:custGeom>
              <a:avLst/>
              <a:gdLst>
                <a:gd name="textAreaLeft" fmla="*/ 0 w 300240"/>
                <a:gd name="textAreaRight" fmla="*/ 300960 w 300240"/>
                <a:gd name="textAreaTop" fmla="*/ 0 h 308160"/>
                <a:gd name="textAreaBottom" fmla="*/ 308880 h 308160"/>
              </a:gdLst>
              <a:ahLst/>
              <a:cxnLst/>
              <a:rect l="textAreaLeft" t="textAreaTop" r="textAreaRight" b="textAreaBottom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" name="Freeform 11"/>
            <p:cNvSpPr/>
            <p:nvPr/>
          </p:nvSpPr>
          <p:spPr>
            <a:xfrm>
              <a:off x="1541160" y="4789080"/>
              <a:ext cx="295200" cy="301680"/>
            </a:xfrm>
            <a:custGeom>
              <a:avLst/>
              <a:gdLst>
                <a:gd name="textAreaLeft" fmla="*/ 0 w 295200"/>
                <a:gd name="textAreaRight" fmla="*/ 295920 w 295200"/>
                <a:gd name="textAreaTop" fmla="*/ 0 h 301680"/>
                <a:gd name="textAreaBottom" fmla="*/ 302400 h 301680"/>
              </a:gdLst>
              <a:ahLst/>
              <a:cxnLst/>
              <a:rect l="textAreaLeft" t="textAreaTop" r="textAreaRight" b="textAreaBottom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id-ID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9" name="Rounded Rectangle 1"/>
          <p:cNvSpPr/>
          <p:nvPr/>
        </p:nvSpPr>
        <p:spPr>
          <a:xfrm>
            <a:off x="583920" y="3039840"/>
            <a:ext cx="806040" cy="74880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8640" rIns="90000" bIns="864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id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" name="Picture 23"/>
          <p:cNvPicPr/>
          <p:nvPr/>
        </p:nvPicPr>
        <p:blipFill>
          <a:blip r:embed="rId4"/>
          <a:stretch/>
        </p:blipFill>
        <p:spPr>
          <a:xfrm>
            <a:off x="465480" y="1503000"/>
            <a:ext cx="2742480" cy="7153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FFFFFF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FFFFFF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FFFFFF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96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960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384">
          <p15:clr>
            <a:srgbClr val="F26B43"/>
          </p15:clr>
        </p15:guide>
        <p15:guide id="6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b="1" strike="noStrike" spc="-1" dirty="0">
                <a:solidFill>
                  <a:schemeClr val="lt1"/>
                </a:solidFill>
                <a:latin typeface="Proxima Nova"/>
              </a:rPr>
              <a:t>Equipo A</a:t>
            </a:r>
            <a:r>
              <a:rPr lang="es-ES" b="1" spc="-1" dirty="0">
                <a:solidFill>
                  <a:schemeClr val="lt1"/>
                </a:solidFill>
                <a:latin typeface="Proxima Nova"/>
              </a:rPr>
              <a:t> – </a:t>
            </a:r>
          </a:p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b="1" spc="-1" dirty="0">
                <a:solidFill>
                  <a:schemeClr val="lt1"/>
                </a:solidFill>
                <a:latin typeface="Proxima Nova"/>
              </a:rPr>
              <a:t>Perfil cliente</a:t>
            </a:r>
            <a:endParaRPr lang="es-ES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8E40D8-327D-DD2A-913E-3746D9007DC5}"/>
              </a:ext>
            </a:extLst>
          </p:cNvPr>
          <p:cNvSpPr txBox="1">
            <a:spLocks/>
          </p:cNvSpPr>
          <p:nvPr/>
        </p:nvSpPr>
        <p:spPr>
          <a:xfrm>
            <a:off x="7258512" y="3839467"/>
            <a:ext cx="4448579" cy="7251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bg1"/>
                </a:solidFill>
                <a:latin typeface="Proxima Nova" panose="02000506030000020004"/>
              </a:rPr>
              <a:t>¿</a:t>
            </a:r>
            <a:r>
              <a:rPr lang="es-ES" sz="1400" dirty="0">
                <a:solidFill>
                  <a:schemeClr val="bg1"/>
                </a:solidFill>
                <a:latin typeface="Proxima Nova" panose="02000506030000020004"/>
              </a:rPr>
              <a:t>Qué combinaciones de características demográficas son más comunes entre los clientes que utilizan múltiples productos financieros del banco (préstamo, hipoteca, depósito)</a:t>
            </a:r>
            <a:r>
              <a:rPr lang="en-US" sz="1400" dirty="0">
                <a:solidFill>
                  <a:schemeClr val="bg1"/>
                </a:solidFill>
                <a:latin typeface="Proxima Nova" panose="02000506030000020004"/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372D0-DD75-1CFE-AE9F-1F734C842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454EDCF-1621-DF0F-2C43-147EF615D190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BFBD83-CE5E-7EF1-69E9-CDBDB4665D20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CAB48E9-6802-555F-F459-B5BE45388F6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F4BDC88-D664-8245-2FED-90AA36B0754D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RECOMENDACIONES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996CC-E59C-08A0-1B75-AF2C498067B6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2A47D344-5F31-5299-B859-7B9F7F24CF57}"/>
              </a:ext>
            </a:extLst>
          </p:cNvPr>
          <p:cNvSpPr/>
          <p:nvPr/>
        </p:nvSpPr>
        <p:spPr>
          <a:xfrm>
            <a:off x="4855327" y="1104698"/>
            <a:ext cx="5901886" cy="4118782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4B1A48-1737-2F13-286E-4E97F84FB338}"/>
              </a:ext>
            </a:extLst>
          </p:cNvPr>
          <p:cNvSpPr txBox="1"/>
          <p:nvPr/>
        </p:nvSpPr>
        <p:spPr>
          <a:xfrm>
            <a:off x="639725" y="2801100"/>
            <a:ext cx="43093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Préstamos personales</a:t>
            </a:r>
            <a:r>
              <a:rPr lang="es-ES" sz="1600" dirty="0"/>
              <a:t> con tasas preferenciales para quienes ya tienen un depósito y una hipoteca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DA1D788-0CD1-8B81-F470-A734CB4A09C5}"/>
              </a:ext>
            </a:extLst>
          </p:cNvPr>
          <p:cNvSpPr txBox="1"/>
          <p:nvPr/>
        </p:nvSpPr>
        <p:spPr>
          <a:xfrm>
            <a:off x="633558" y="3831260"/>
            <a:ext cx="50979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algn="ctr">
              <a:defRPr sz="1600"/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1" dirty="0"/>
              <a:t>Programas</a:t>
            </a:r>
            <a:r>
              <a:rPr lang="es-ES" dirty="0"/>
              <a:t> </a:t>
            </a:r>
            <a:r>
              <a:rPr lang="es-ES" b="1" dirty="0"/>
              <a:t>de fidelización </a:t>
            </a:r>
            <a:r>
              <a:rPr lang="es-ES" dirty="0"/>
              <a:t>donde al contratar un tercer producto, los clientes puedan acceder a descuentos o mejoras en las tasas</a:t>
            </a: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520742A5-8C6E-FD09-82B7-9DE75274762B}"/>
              </a:ext>
            </a:extLst>
          </p:cNvPr>
          <p:cNvSpPr/>
          <p:nvPr/>
        </p:nvSpPr>
        <p:spPr>
          <a:xfrm>
            <a:off x="1575770" y="2047096"/>
            <a:ext cx="2659771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2 productos</a:t>
            </a:r>
          </a:p>
        </p:txBody>
      </p:sp>
      <p:sp>
        <p:nvSpPr>
          <p:cNvPr id="18" name="Rectangle: Rounded Corners 23">
            <a:extLst>
              <a:ext uri="{FF2B5EF4-FFF2-40B4-BE49-F238E27FC236}">
                <a16:creationId xmlns:a16="http://schemas.microsoft.com/office/drawing/2014/main" id="{011C3718-9530-8965-6149-AA3755651D4A}"/>
              </a:ext>
            </a:extLst>
          </p:cNvPr>
          <p:cNvSpPr/>
          <p:nvPr/>
        </p:nvSpPr>
        <p:spPr>
          <a:xfrm>
            <a:off x="7861046" y="2047095"/>
            <a:ext cx="2659771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3 productos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FA94FF8-168F-7DB4-7073-A28293F05B24}"/>
              </a:ext>
            </a:extLst>
          </p:cNvPr>
          <p:cNvSpPr txBox="1"/>
          <p:nvPr/>
        </p:nvSpPr>
        <p:spPr>
          <a:xfrm>
            <a:off x="6806152" y="2708767"/>
            <a:ext cx="4962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algn="ctr">
              <a:defRPr sz="1600"/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Productos que fortalezcan su </a:t>
            </a:r>
            <a:r>
              <a:rPr lang="es-ES" b="1" dirty="0"/>
              <a:t>seguridad financiera</a:t>
            </a:r>
            <a:r>
              <a:rPr lang="es-ES" dirty="0"/>
              <a:t>, como seguros de vida o de salud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B38A62B-DB3A-CBA9-9D01-BB08392EC4B7}"/>
              </a:ext>
            </a:extLst>
          </p:cNvPr>
          <p:cNvSpPr txBox="1"/>
          <p:nvPr/>
        </p:nvSpPr>
        <p:spPr>
          <a:xfrm>
            <a:off x="6806152" y="3332848"/>
            <a:ext cx="50979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s-ES" dirty="0"/>
              <a:t>Programas de </a:t>
            </a:r>
            <a:r>
              <a:rPr lang="es-ES" b="1" dirty="0"/>
              <a:t>refinanciamiento</a:t>
            </a:r>
            <a:r>
              <a:rPr lang="es-ES" dirty="0"/>
              <a:t> o </a:t>
            </a:r>
            <a:r>
              <a:rPr lang="es-ES" b="1" dirty="0"/>
              <a:t>consolidación</a:t>
            </a:r>
            <a:r>
              <a:rPr lang="es-ES" dirty="0"/>
              <a:t> de deuda que puedan reducir sus pagos mensuales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6A50C46-09AB-B65C-696D-7F2DBD8800A9}"/>
              </a:ext>
            </a:extLst>
          </p:cNvPr>
          <p:cNvSpPr txBox="1"/>
          <p:nvPr/>
        </p:nvSpPr>
        <p:spPr>
          <a:xfrm>
            <a:off x="6806152" y="4020500"/>
            <a:ext cx="546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s-ES" dirty="0"/>
              <a:t>Asignar </a:t>
            </a:r>
            <a:r>
              <a:rPr lang="es-ES" b="1" dirty="0"/>
              <a:t>asesores</a:t>
            </a:r>
            <a:r>
              <a:rPr lang="es-ES" dirty="0"/>
              <a:t> financieros que proporcionen recomendaciones personalizadas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1CE29C74-695C-7FB0-776A-15E2951DF423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33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58680" y="23378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b="1" strike="noStrike" spc="-1" dirty="0">
                <a:solidFill>
                  <a:schemeClr val="lt1"/>
                </a:solidFill>
                <a:latin typeface="Proxima Nova"/>
              </a:rPr>
              <a:t>Equipo A</a:t>
            </a:r>
            <a:r>
              <a:rPr lang="es-ES" b="1" spc="-1" dirty="0">
                <a:solidFill>
                  <a:schemeClr val="lt1"/>
                </a:solidFill>
                <a:latin typeface="Proxima Nova"/>
              </a:rPr>
              <a:t> – MARKETING Y COMUNICACIÓN</a:t>
            </a:r>
            <a:endParaRPr lang="es-ES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8E40D8-327D-DD2A-913E-3746D9007DC5}"/>
              </a:ext>
            </a:extLst>
          </p:cNvPr>
          <p:cNvSpPr txBox="1">
            <a:spLocks/>
          </p:cNvSpPr>
          <p:nvPr/>
        </p:nvSpPr>
        <p:spPr>
          <a:xfrm>
            <a:off x="7258680" y="3801167"/>
            <a:ext cx="4448579" cy="7251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1400" spc="-1" dirty="0">
                <a:solidFill>
                  <a:schemeClr val="lt1"/>
                </a:solidFill>
                <a:latin typeface="Proxima Nova" panose="02000506030000020004"/>
                <a:cs typeface="Calibri" panose="020F0502020204030204" pitchFamily="34" charset="0"/>
              </a:rPr>
              <a:t>¿Cómo influyen los días de la semana en la efectividad de nuestras campañas de marketing, y que días deberían de ser priorizados para maximizar el éxito de nuestras estrategias de contacto?</a:t>
            </a:r>
            <a:endParaRPr lang="es-ES" sz="1400" b="0" strike="noStrike" spc="-1" dirty="0">
              <a:solidFill>
                <a:srgbClr val="FFFFFF"/>
              </a:solidFill>
              <a:latin typeface="Proxima Nova" panose="0200050603000002000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5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/>
          <p:cNvSpPr/>
          <p:nvPr/>
        </p:nvSpPr>
        <p:spPr>
          <a:xfrm>
            <a:off x="506880" y="601920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COMPORTAMIENTO</a:t>
            </a:r>
            <a:r>
              <a:rPr lang="en-GB" sz="3200" b="1" strike="noStrike" spc="-1" dirty="0">
                <a:solidFill>
                  <a:srgbClr val="E9542C"/>
                </a:solidFill>
                <a:latin typeface="Lato Black"/>
                <a:ea typeface="Tahoma"/>
              </a:rPr>
              <a:t> CONVERSIÓN DE LLAMADAS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" name="Straight Connector 1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35" name="Slide Number Placeholder 1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b="0" strike="noStrike" spc="-1">
                <a:solidFill>
                  <a:schemeClr val="lt1"/>
                </a:solidFill>
                <a:latin typeface="Calibri"/>
              </a:rPr>
              <a:t>1</a:t>
            </a:r>
            <a:endParaRPr lang="es-ES" sz="11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6" name="Straight Connector 2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37" name="Straight Connector 3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38" name="TextBox 2"/>
          <p:cNvSpPr/>
          <p:nvPr/>
        </p:nvSpPr>
        <p:spPr>
          <a:xfrm>
            <a:off x="504720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 dirty="0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 dirty="0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 dirty="0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 dirty="0">
                <a:solidFill>
                  <a:schemeClr val="accent1"/>
                </a:solidFill>
                <a:latin typeface="Lato Black"/>
                <a:ea typeface="Lato Black"/>
              </a:rPr>
              <a:t>  	          </a:t>
            </a:r>
            <a:r>
              <a:rPr lang="en-GB" sz="900" b="1" strike="noStrike" spc="-1" dirty="0" err="1">
                <a:solidFill>
                  <a:schemeClr val="accent1"/>
                </a:solidFill>
                <a:latin typeface="Lato Black"/>
                <a:ea typeface="Lato Black"/>
              </a:rPr>
              <a:t>ITAcademy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Rectangle: Rounded Corners 1"/>
          <p:cNvSpPr/>
          <p:nvPr/>
        </p:nvSpPr>
        <p:spPr>
          <a:xfrm>
            <a:off x="8190318" y="1897292"/>
            <a:ext cx="3887802" cy="2333064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La distribución anual muestra  </a:t>
            </a:r>
            <a:r>
              <a:rPr lang="es-ES" sz="1200" spc="-1" dirty="0">
                <a:solidFill>
                  <a:srgbClr val="E9542C"/>
                </a:solidFill>
                <a:latin typeface="Calibri"/>
              </a:rPr>
              <a:t>una estacionalidad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 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que afecta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 el rendimiento de 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 la contratación del deposito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spc="-1" dirty="0">
                <a:solidFill>
                  <a:schemeClr val="dk1"/>
                </a:solidFill>
                <a:latin typeface="Calibri"/>
              </a:rPr>
              <a:t>Los meses del verano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 tienen mayor cantidad de llamadas no exitosas,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 los meses posteriores la tendencia de contrataciones de 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depósitos aumenta.</a:t>
            </a:r>
          </a:p>
          <a:p>
            <a:pPr algn="ctr" defTabSz="914400">
              <a:lnSpc>
                <a:spcPct val="100000"/>
              </a:lnSpc>
            </a:pPr>
            <a:endParaRPr lang="es-ES" sz="1200" spc="-1" dirty="0">
              <a:solidFill>
                <a:srgbClr val="E9542C"/>
              </a:solidFill>
              <a:latin typeface="Calibri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latin typeface="Calibri"/>
              </a:rPr>
              <a:t>Mayo es un mes peculiar</a:t>
            </a:r>
            <a:r>
              <a:rPr lang="es-ES" sz="1200" b="0" strike="noStrike" spc="-1" dirty="0">
                <a:solidFill>
                  <a:srgbClr val="E9542C"/>
                </a:solidFill>
                <a:latin typeface="Calibri"/>
              </a:rPr>
              <a:t>: hay el doble de contrataciones </a:t>
            </a:r>
            <a:r>
              <a:rPr lang="es-ES" sz="1200" b="0" strike="noStrike" spc="-1" dirty="0">
                <a:latin typeface="Calibri"/>
              </a:rPr>
              <a:t>que en otros meses,</a:t>
            </a:r>
            <a:r>
              <a:rPr lang="es-ES" sz="1200" spc="-1" dirty="0">
                <a:latin typeface="Calibri"/>
              </a:rPr>
              <a:t> pero también </a:t>
            </a:r>
            <a:r>
              <a:rPr lang="es-ES" sz="1200" spc="-1" dirty="0">
                <a:solidFill>
                  <a:srgbClr val="E9542C"/>
                </a:solidFill>
                <a:latin typeface="Calibri"/>
              </a:rPr>
              <a:t>el doble de llamadas </a:t>
            </a:r>
            <a:r>
              <a:rPr lang="es-ES" sz="1200" spc="-1" dirty="0">
                <a:latin typeface="Calibri"/>
              </a:rPr>
              <a:t>que rechazan contratar el deposito.</a:t>
            </a:r>
            <a:endParaRPr lang="es-ES" sz="1200" b="0" strike="noStrike" spc="-1" dirty="0"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1F5BD4-5DDE-4992-91AC-BB99E8DE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1" y="1235281"/>
            <a:ext cx="7681118" cy="416562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/>
          <p:nvPr/>
        </p:nvSpPr>
        <p:spPr>
          <a:xfrm>
            <a:off x="506880" y="601920"/>
            <a:ext cx="11181960" cy="57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DISTRIBUCIÓN DIAS</a:t>
            </a:r>
            <a:r>
              <a:rPr lang="en-GB" sz="3200" b="1" strike="noStrike" spc="-1" dirty="0">
                <a:solidFill>
                  <a:srgbClr val="E9542C"/>
                </a:solidFill>
                <a:latin typeface="Lato Black"/>
                <a:ea typeface="Tahoma"/>
              </a:rPr>
              <a:t> MESES FAVORABLES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4" name="Straight Connector 10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45" name="Slide Number Placeholder 3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spc="-1" dirty="0">
                <a:solidFill>
                  <a:schemeClr val="lt1"/>
                </a:solidFill>
                <a:latin typeface="Calibri"/>
              </a:rPr>
              <a:t>2</a:t>
            </a:r>
            <a:endParaRPr lang="es-ES" sz="1100" b="0" strike="noStrike" spc="-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6" name="Straight Connector 11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47" name="Straight Connector 12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48" name="TextBox 8"/>
          <p:cNvSpPr/>
          <p:nvPr/>
        </p:nvSpPr>
        <p:spPr>
          <a:xfrm>
            <a:off x="478104" y="6346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 dirty="0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 dirty="0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 dirty="0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 dirty="0">
                <a:solidFill>
                  <a:schemeClr val="accent1"/>
                </a:solidFill>
                <a:latin typeface="Lato Black"/>
                <a:ea typeface="Lato Black"/>
              </a:rPr>
              <a:t>  	          </a:t>
            </a:r>
            <a:r>
              <a:rPr lang="en-GB" sz="900" b="1" strike="noStrike" spc="-1" dirty="0" err="1">
                <a:solidFill>
                  <a:schemeClr val="accent1"/>
                </a:solidFill>
                <a:latin typeface="Lato Black"/>
                <a:ea typeface="Lato Black"/>
              </a:rPr>
              <a:t>ITAcademy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: Rounded Corners 7"/>
          <p:cNvSpPr/>
          <p:nvPr/>
        </p:nvSpPr>
        <p:spPr>
          <a:xfrm>
            <a:off x="1070763" y="1443240"/>
            <a:ext cx="3576600" cy="124884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/>
            <a:r>
              <a:rPr lang="es-ES" sz="1200" spc="-1" dirty="0">
                <a:solidFill>
                  <a:srgbClr val="000000"/>
                </a:solidFill>
                <a:latin typeface="Calibri"/>
              </a:rPr>
              <a:t>Dentro de los meses favorables se observa</a:t>
            </a:r>
            <a:r>
              <a:rPr lang="es-ES" sz="1200" b="0" strike="noStrike" spc="-1" dirty="0">
                <a:solidFill>
                  <a:srgbClr val="000000"/>
                </a:solidFill>
                <a:latin typeface="Calibri"/>
              </a:rPr>
              <a:t> que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durante los primeros y los últimos días del mes </a:t>
            </a:r>
            <a:r>
              <a:rPr lang="es-ES" sz="1200" spc="-1" dirty="0">
                <a:solidFill>
                  <a:srgbClr val="000000"/>
                </a:solidFill>
                <a:latin typeface="Calibri"/>
              </a:rPr>
              <a:t>las llamadas dentro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del rango 1-5 intentos </a:t>
            </a:r>
            <a:r>
              <a:rPr lang="es-ES" sz="1200" spc="-1" dirty="0">
                <a:solidFill>
                  <a:srgbClr val="000000"/>
                </a:solidFill>
                <a:latin typeface="Calibri"/>
              </a:rPr>
              <a:t>muestran ser las de mayor presencia</a:t>
            </a:r>
            <a:r>
              <a:rPr lang="es-ES" sz="1200" b="0" strike="noStrike" spc="-1" dirty="0">
                <a:solidFill>
                  <a:srgbClr val="000000"/>
                </a:solidFill>
                <a:latin typeface="Calibri"/>
              </a:rPr>
              <a:t> respecto al total de llamadas de cada día.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CA9320-19B9-4A3C-BDDF-E83DDDB5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9" y="3157426"/>
            <a:ext cx="4320000" cy="23553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AC0A56-025A-4930-9C1A-B264FD444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00" y="1305360"/>
            <a:ext cx="4320000" cy="23332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8417ABE-53B1-4FFE-9144-B74C608A4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84" y="3888258"/>
            <a:ext cx="4320000" cy="22346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F6DE704-72DA-4072-8A81-2C35931A54A4}"/>
              </a:ext>
            </a:extLst>
          </p:cNvPr>
          <p:cNvSpPr txBox="1"/>
          <p:nvPr/>
        </p:nvSpPr>
        <p:spPr>
          <a:xfrm>
            <a:off x="4170066" y="3526077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Febrero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0308B73-05BD-4C33-88D2-092D5D5B821A}"/>
              </a:ext>
            </a:extLst>
          </p:cNvPr>
          <p:cNvSpPr txBox="1"/>
          <p:nvPr/>
        </p:nvSpPr>
        <p:spPr>
          <a:xfrm>
            <a:off x="9740880" y="1597078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Marzo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D8EAEB5-2402-4ED0-94FC-08CA45B7DD8A}"/>
              </a:ext>
            </a:extLst>
          </p:cNvPr>
          <p:cNvSpPr txBox="1"/>
          <p:nvPr/>
        </p:nvSpPr>
        <p:spPr>
          <a:xfrm>
            <a:off x="9575683" y="412174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Octubre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3"/>
          <p:cNvSpPr/>
          <p:nvPr/>
        </p:nvSpPr>
        <p:spPr>
          <a:xfrm>
            <a:off x="506880" y="601920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DISTRIBUCIÓN DE LLAMADAS POR </a:t>
            </a:r>
            <a:r>
              <a:rPr lang="en-GB" sz="3200" b="1" spc="-1" dirty="0">
                <a:solidFill>
                  <a:schemeClr val="accent1"/>
                </a:solidFill>
                <a:latin typeface="Lato Black"/>
                <a:ea typeface="Tahoma"/>
              </a:rPr>
              <a:t>DIA DE LA SEMANA</a:t>
            </a:r>
            <a:endParaRPr lang="es-ES" sz="32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cxnSp>
        <p:nvCxnSpPr>
          <p:cNvPr id="53" name="Straight Connector 4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54" name="Slide Number Placeholder 2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spc="-1" dirty="0">
                <a:solidFill>
                  <a:schemeClr val="lt1"/>
                </a:solidFill>
                <a:latin typeface="Calibri"/>
              </a:rPr>
              <a:t>3</a:t>
            </a:r>
            <a:endParaRPr lang="es-ES" sz="1100" b="0" strike="noStrike" spc="-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55" name="Straight Connector 5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56" name="Straight Connector 6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57" name="TextBox 4"/>
          <p:cNvSpPr/>
          <p:nvPr/>
        </p:nvSpPr>
        <p:spPr>
          <a:xfrm>
            <a:off x="506880" y="6364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 dirty="0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 dirty="0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 dirty="0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 dirty="0">
                <a:solidFill>
                  <a:schemeClr val="accent1"/>
                </a:solidFill>
                <a:latin typeface="Lato Black"/>
                <a:ea typeface="Lato Black"/>
              </a:rPr>
              <a:t>  	          </a:t>
            </a:r>
            <a:r>
              <a:rPr lang="en-GB" sz="900" b="1" strike="noStrike" spc="-1" dirty="0" err="1">
                <a:solidFill>
                  <a:schemeClr val="accent1"/>
                </a:solidFill>
                <a:latin typeface="Lato Black"/>
                <a:ea typeface="Lato Black"/>
              </a:rPr>
              <a:t>ITAcademy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: Rounded Corners 4"/>
          <p:cNvSpPr/>
          <p:nvPr/>
        </p:nvSpPr>
        <p:spPr>
          <a:xfrm>
            <a:off x="3615082" y="4083890"/>
            <a:ext cx="4584373" cy="2052401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spc="-1" dirty="0">
                <a:solidFill>
                  <a:schemeClr val="dk1"/>
                </a:solidFill>
                <a:latin typeface="Calibri"/>
              </a:rPr>
              <a:t>Las llamadas representadas en la tabla incluyen:</a:t>
            </a:r>
          </a:p>
          <a:p>
            <a:pPr algn="ctr" defTabSz="914400">
              <a:lnSpc>
                <a:spcPct val="100000"/>
              </a:lnSpc>
            </a:pPr>
            <a:endParaRPr lang="es-ES" sz="1200" spc="-1" dirty="0">
              <a:solidFill>
                <a:schemeClr val="dk1"/>
              </a:solidFill>
              <a:latin typeface="Calibri"/>
            </a:endParaRPr>
          </a:p>
          <a:p>
            <a:pPr marL="171450" indent="-171450" defTabSz="9144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Favorables y realizadas dentro de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los primeros 5 contactos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.</a:t>
            </a:r>
          </a:p>
          <a:p>
            <a:pPr defTabSz="914400">
              <a:lnSpc>
                <a:spcPct val="100000"/>
              </a:lnSpc>
            </a:pPr>
            <a:endParaRPr lang="es-ES" sz="1200" b="0" strike="noStrike" spc="-1" dirty="0">
              <a:solidFill>
                <a:schemeClr val="dk1"/>
              </a:solidFill>
              <a:latin typeface="Calibri"/>
            </a:endParaRPr>
          </a:p>
          <a:p>
            <a:pPr marL="171450" indent="-171450" defTabSz="9144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Se encuentran dentro de los días del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1 al 15 del mes y los 4 últimos</a:t>
            </a:r>
            <a:r>
              <a:rPr lang="es-ES" sz="1200" b="0" strike="noStrike" spc="-1" dirty="0">
                <a:solidFill>
                  <a:schemeClr val="dk1"/>
                </a:solidFill>
                <a:latin typeface="Calibri"/>
              </a:rPr>
              <a:t>.</a:t>
            </a: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chemeClr val="dk1"/>
              </a:solidFill>
              <a:latin typeface="Calibri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spc="-1" dirty="0">
                <a:solidFill>
                  <a:schemeClr val="dk1"/>
                </a:solidFill>
                <a:latin typeface="Calibri"/>
              </a:rPr>
              <a:t>Los días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lunes, martes y miércoles 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son los que mayores conversiones favorables obtienen, por lo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que se recomienda aprovechar estos días, junto al período del mes observado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.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DEDFF6-546C-4685-B7A8-09E2A561A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16" y="1519870"/>
            <a:ext cx="6935168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5"/>
          <p:cNvSpPr/>
          <p:nvPr/>
        </p:nvSpPr>
        <p:spPr>
          <a:xfrm>
            <a:off x="506880" y="601920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ESTUDIO DEL MES DE </a:t>
            </a:r>
            <a:r>
              <a:rPr lang="en-GB" sz="3200" b="1" strike="noStrike" spc="-1" dirty="0">
                <a:solidFill>
                  <a:srgbClr val="E9542C"/>
                </a:solidFill>
                <a:latin typeface="Lato Black"/>
                <a:ea typeface="Tahoma"/>
              </a:rPr>
              <a:t>MAYO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" name="Straight Connector 7"/>
          <p:cNvCxnSpPr/>
          <p:nvPr/>
        </p:nvCxnSpPr>
        <p:spPr>
          <a:xfrm>
            <a:off x="633240" y="551160"/>
            <a:ext cx="1080720" cy="720"/>
          </a:xfrm>
          <a:prstGeom prst="straightConnector1">
            <a:avLst/>
          </a:prstGeom>
          <a:ln w="57150" cap="rnd">
            <a:solidFill>
              <a:srgbClr val="E84C22"/>
            </a:solidFill>
            <a:round/>
          </a:ln>
        </p:spPr>
      </p:cxnSp>
      <p:sp>
        <p:nvSpPr>
          <p:cNvPr id="64" name="Slide Number Placeholder 4"/>
          <p:cNvSpPr/>
          <p:nvPr/>
        </p:nvSpPr>
        <p:spPr>
          <a:xfrm>
            <a:off x="5571720" y="6364800"/>
            <a:ext cx="215280" cy="215280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100" spc="-1" dirty="0">
                <a:solidFill>
                  <a:schemeClr val="lt1"/>
                </a:solidFill>
                <a:latin typeface="Calibri"/>
              </a:rPr>
              <a:t>4</a:t>
            </a:r>
            <a:endParaRPr lang="es-ES" sz="1100" b="0" strike="noStrike" spc="-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65" name="Straight Connector 8"/>
          <p:cNvCxnSpPr/>
          <p:nvPr/>
        </p:nvCxnSpPr>
        <p:spPr>
          <a:xfrm flipH="1">
            <a:off x="5981760" y="6472080"/>
            <a:ext cx="375912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cxnSp>
        <p:nvCxnSpPr>
          <p:cNvPr id="66" name="Straight Connector 9"/>
          <p:cNvCxnSpPr/>
          <p:nvPr/>
        </p:nvCxnSpPr>
        <p:spPr>
          <a:xfrm flipH="1">
            <a:off x="1575720" y="6472080"/>
            <a:ext cx="3758040" cy="720"/>
          </a:xfrm>
          <a:prstGeom prst="straightConnector1">
            <a:avLst/>
          </a:prstGeom>
          <a:ln w="0">
            <a:solidFill>
              <a:srgbClr val="E84C22"/>
            </a:solidFill>
          </a:ln>
        </p:spPr>
      </p:cxnSp>
      <p:sp>
        <p:nvSpPr>
          <p:cNvPr id="67" name="TextBox 6"/>
          <p:cNvSpPr/>
          <p:nvPr/>
        </p:nvSpPr>
        <p:spPr>
          <a:xfrm>
            <a:off x="506880" y="6364800"/>
            <a:ext cx="110595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1" strike="noStrike" spc="-1" dirty="0">
                <a:solidFill>
                  <a:srgbClr val="595959"/>
                </a:solidFill>
                <a:latin typeface="Lato Black"/>
                <a:ea typeface="Lato Black"/>
              </a:rPr>
              <a:t>Bank </a:t>
            </a:r>
            <a:r>
              <a:rPr lang="en-GB" sz="900" b="1" strike="noStrike" spc="-1" dirty="0">
                <a:solidFill>
                  <a:srgbClr val="E9542C"/>
                </a:solidFill>
                <a:latin typeface="Lato Black"/>
                <a:ea typeface="Lato Black"/>
              </a:rPr>
              <a:t>Marketing</a:t>
            </a:r>
            <a:r>
              <a:rPr lang="en-GB" sz="900" b="1" strike="noStrike" spc="-1" dirty="0">
                <a:solidFill>
                  <a:srgbClr val="F68A1F"/>
                </a:solidFill>
                <a:latin typeface="Lato Black"/>
                <a:ea typeface="Lato Black"/>
              </a:rPr>
              <a:t> 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			</a:t>
            </a:r>
            <a:r>
              <a:rPr lang="en-GB" sz="900" b="1" strike="noStrike" spc="-1" dirty="0">
                <a:solidFill>
                  <a:schemeClr val="accent1"/>
                </a:solidFill>
                <a:latin typeface="Lato Black"/>
                <a:ea typeface="Lato Black"/>
              </a:rPr>
              <a:t>  	          </a:t>
            </a:r>
            <a:r>
              <a:rPr lang="en-GB" sz="900" b="1" strike="noStrike" spc="-1" dirty="0" err="1">
                <a:solidFill>
                  <a:schemeClr val="accent1"/>
                </a:solidFill>
                <a:latin typeface="Lato Black"/>
                <a:ea typeface="Lato Black"/>
              </a:rPr>
              <a:t>ITAcademy</a:t>
            </a:r>
            <a:r>
              <a:rPr lang="en-GB" sz="900" b="1" strike="noStrike" spc="-1" dirty="0">
                <a:solidFill>
                  <a:schemeClr val="dk1">
                    <a:lumMod val="65000"/>
                    <a:lumOff val="35000"/>
                  </a:schemeClr>
                </a:solidFill>
                <a:latin typeface="Lato Black"/>
                <a:ea typeface="Lato Black"/>
              </a:rPr>
              <a:t>						</a:t>
            </a:r>
            <a:endParaRPr lang="es-ES" sz="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Rectangle: Rounded Corners 5"/>
          <p:cNvSpPr/>
          <p:nvPr/>
        </p:nvSpPr>
        <p:spPr>
          <a:xfrm>
            <a:off x="8715244" y="3739683"/>
            <a:ext cx="2909160" cy="206075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40" dist="114480" dir="540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1" strike="noStrike" spc="-1" dirty="0">
                <a:solidFill>
                  <a:schemeClr val="dk1"/>
                </a:solidFill>
                <a:latin typeface="Calibri"/>
              </a:rPr>
              <a:t>Propuesta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latin typeface="Calibri"/>
              </a:rPr>
              <a:t>Priorizar hacer un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máximo de 5 llamadas</a:t>
            </a:r>
            <a:r>
              <a:rPr lang="es-ES" sz="1200" b="0" strike="noStrike" spc="-1" dirty="0">
                <a:solidFill>
                  <a:srgbClr val="F68A1F"/>
                </a:solidFill>
                <a:latin typeface="Calibri"/>
              </a:rPr>
              <a:t>.</a:t>
            </a: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F68A1F"/>
              </a:solidFill>
              <a:latin typeface="Calibri"/>
            </a:endParaRPr>
          </a:p>
          <a:p>
            <a:pPr algn="ctr" defTabSz="914400">
              <a:lnSpc>
                <a:spcPct val="100000"/>
              </a:lnSpc>
            </a:pPr>
            <a:r>
              <a:rPr lang="es-ES" sz="1200" b="0" strike="noStrike" spc="-1" dirty="0">
                <a:latin typeface="Calibri"/>
              </a:rPr>
              <a:t>Realizar las llamadas dentro de los días</a:t>
            </a:r>
            <a:r>
              <a:rPr lang="es-ES" sz="1200" b="0" strike="noStrike" spc="-1" dirty="0">
                <a:solidFill>
                  <a:srgbClr val="F68A1F"/>
                </a:solidFill>
                <a:latin typeface="Calibri"/>
              </a:rPr>
              <a:t> </a:t>
            </a:r>
            <a:r>
              <a:rPr lang="es-ES" sz="1200" b="0" strike="noStrike" spc="-1" dirty="0">
                <a:solidFill>
                  <a:schemeClr val="accent1"/>
                </a:solidFill>
                <a:latin typeface="Calibri"/>
              </a:rPr>
              <a:t>lunes, martes y miércoles.</a:t>
            </a: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F68A1F"/>
              </a:solidFill>
              <a:latin typeface="Calibri"/>
            </a:endParaRPr>
          </a:p>
          <a:p>
            <a:pPr algn="ctr"/>
            <a:r>
              <a:rPr lang="es-ES" sz="1200" spc="-1" dirty="0">
                <a:solidFill>
                  <a:schemeClr val="dk1"/>
                </a:solidFill>
                <a:latin typeface="Calibri"/>
              </a:rPr>
              <a:t>Concentrar el periodo entre </a:t>
            </a:r>
            <a:r>
              <a:rPr lang="es-ES" sz="1200" spc="-1" dirty="0">
                <a:solidFill>
                  <a:schemeClr val="accent1"/>
                </a:solidFill>
                <a:latin typeface="Calibri"/>
              </a:rPr>
              <a:t>los primeros 15 días</a:t>
            </a:r>
            <a:r>
              <a:rPr lang="es-ES" sz="1200" spc="-1" dirty="0">
                <a:solidFill>
                  <a:schemeClr val="dk1"/>
                </a:solidFill>
                <a:latin typeface="Calibri"/>
              </a:rPr>
              <a:t>.</a:t>
            </a: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s-ES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Imagen 70"/>
          <p:cNvPicPr/>
          <p:nvPr/>
        </p:nvPicPr>
        <p:blipFill>
          <a:blip r:embed="rId2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72" name="Imagen 71"/>
          <p:cNvPicPr/>
          <p:nvPr/>
        </p:nvPicPr>
        <p:blipFill>
          <a:blip r:embed="rId2"/>
          <a:stretch/>
        </p:blipFill>
        <p:spPr>
          <a:xfrm>
            <a:off x="6126120" y="3442320"/>
            <a:ext cx="7200" cy="7200"/>
          </a:xfrm>
          <a:prstGeom prst="rect">
            <a:avLst/>
          </a:prstGeom>
          <a:ln w="0"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9337D2-6CAA-4A4C-929C-3CDCCEE98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0" y="1550496"/>
            <a:ext cx="7732978" cy="40062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964D6D7-AF56-4E4B-BAD3-83C87F4A51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25" y="1578409"/>
            <a:ext cx="3450199" cy="18711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75000"/>
          </a:blip>
          <a:stretch>
            <a:fillRect t="-8997" b="-899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/>
          </p:nvPr>
        </p:nvSpPr>
        <p:spPr>
          <a:xfrm>
            <a:off x="7243920" y="2228040"/>
            <a:ext cx="4447800" cy="1119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0" indent="0" algn="ctr">
              <a:buNone/>
            </a:pPr>
            <a:r>
              <a:rPr lang="es-ES" sz="2800" b="1" dirty="0">
                <a:solidFill>
                  <a:schemeClr val="bg1"/>
                </a:solidFill>
                <a:latin typeface="Proxima Nova" panose="02000506030000020004"/>
              </a:rPr>
              <a:t>EQUIPO A – </a:t>
            </a:r>
            <a:br>
              <a:rPr lang="es-ES" sz="2800" b="1" dirty="0">
                <a:solidFill>
                  <a:schemeClr val="bg1"/>
                </a:solidFill>
                <a:latin typeface="Proxima Nova" panose="02000506030000020004"/>
              </a:rPr>
            </a:br>
            <a:r>
              <a:rPr lang="es-ES" sz="2800" b="1" dirty="0">
                <a:solidFill>
                  <a:schemeClr val="bg1"/>
                </a:solidFill>
                <a:latin typeface="Proxima Nova" panose="02000506030000020004"/>
              </a:rPr>
              <a:t>FINANZAS Y RIESGO CREDITICIO</a:t>
            </a:r>
            <a:endParaRPr lang="en-GB" sz="2800" b="1" dirty="0">
              <a:solidFill>
                <a:schemeClr val="bg1"/>
              </a:solidFill>
              <a:latin typeface="Proxima Nova" panose="02000506030000020004"/>
            </a:endParaRPr>
          </a:p>
        </p:txBody>
      </p:sp>
      <p:sp>
        <p:nvSpPr>
          <p:cNvPr id="31" name="Rectángulo 4"/>
          <p:cNvSpPr/>
          <p:nvPr/>
        </p:nvSpPr>
        <p:spPr>
          <a:xfrm>
            <a:off x="8075160" y="1571400"/>
            <a:ext cx="2896920" cy="656640"/>
          </a:xfrm>
          <a:prstGeom prst="rect">
            <a:avLst/>
          </a:prstGeom>
          <a:solidFill>
            <a:srgbClr val="262E33"/>
          </a:solidFill>
          <a:ln>
            <a:solidFill>
              <a:srgbClr val="26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2800" b="0" strike="noStrike" spc="-1">
                <a:solidFill>
                  <a:srgbClr val="F68A1F"/>
                </a:solidFill>
                <a:latin typeface="Calibri"/>
              </a:rPr>
              <a:t>BANK</a:t>
            </a:r>
            <a:r>
              <a:rPr lang="es-ES" sz="2800" b="0" strike="noStrike" spc="-1">
                <a:solidFill>
                  <a:schemeClr val="lt1"/>
                </a:solidFill>
                <a:latin typeface="Calibri"/>
              </a:rPr>
              <a:t> Marketing</a:t>
            </a:r>
            <a:endParaRPr lang="es-E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8483760" y="4870440"/>
            <a:ext cx="196812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s-ES" sz="2400" b="0" strike="noStrike" spc="-1">
                <a:solidFill>
                  <a:srgbClr val="FD39FD"/>
                </a:solidFill>
                <a:latin typeface="Proxima Nova"/>
              </a:rPr>
              <a:t>IT Academy</a:t>
            </a:r>
            <a:endParaRPr lang="es-E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8E40D8-327D-DD2A-913E-3746D9007DC5}"/>
              </a:ext>
            </a:extLst>
          </p:cNvPr>
          <p:cNvSpPr txBox="1">
            <a:spLocks/>
          </p:cNvSpPr>
          <p:nvPr/>
        </p:nvSpPr>
        <p:spPr>
          <a:xfrm>
            <a:off x="7258680" y="3902841"/>
            <a:ext cx="4448579" cy="72518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1400" dirty="0">
                <a:solidFill>
                  <a:schemeClr val="bg1"/>
                </a:solidFill>
                <a:latin typeface="Proxima Nova" panose="02000506030000020004"/>
              </a:rPr>
              <a:t>¿Qué limites de saldo podrían indicar más riesgo de morosidad?</a:t>
            </a:r>
          </a:p>
        </p:txBody>
      </p:sp>
    </p:spTree>
    <p:extLst>
      <p:ext uri="{BB962C8B-B14F-4D97-AF65-F5344CB8AC3E}">
        <p14:creationId xmlns:p14="http://schemas.microsoft.com/office/powerpoint/2010/main" val="103082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B8E9BED-339E-EFFA-E3AE-AD240F093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58" y="2047819"/>
            <a:ext cx="6613591" cy="343778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GB" sz="3200" b="1" dirty="0">
                <a:solidFill>
                  <a:srgbClr val="666666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STADÍSTICA</a:t>
            </a:r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BÁSICA</a:t>
            </a:r>
            <a:r>
              <a:rPr lang="en-GB" sz="3200" b="1" dirty="0">
                <a:solidFill>
                  <a:schemeClr val="accent1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SEMANA 1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7039AEEF-615F-3C73-0EAF-A2810F80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39" y="1394430"/>
            <a:ext cx="2884614" cy="1266752"/>
          </a:xfrm>
          <a:prstGeom prst="rect">
            <a:avLst/>
          </a:prstGeo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4AAD07E9-0910-A8F1-B5A5-3105FBAE2A9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E32E1D-6911-08B7-635E-B215384F422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46C3A6D5-33E4-B596-14F8-7E1ACB2DADFB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451722" y="6346664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2CC40FE8-F410-042A-8ABC-E4F7D8E51A2A}"/>
              </a:ext>
            </a:extLst>
          </p:cNvPr>
          <p:cNvSpPr/>
          <p:nvPr/>
        </p:nvSpPr>
        <p:spPr>
          <a:xfrm>
            <a:off x="0" y="5039887"/>
            <a:ext cx="2549523" cy="126675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La </a:t>
            </a:r>
            <a:r>
              <a:rPr lang="es-ES" sz="1200" dirty="0">
                <a:solidFill>
                  <a:schemeClr val="accent1"/>
                </a:solidFill>
              </a:rPr>
              <a:t>gran dispersión </a:t>
            </a:r>
            <a:r>
              <a:rPr lang="es-ES" sz="1200" dirty="0">
                <a:solidFill>
                  <a:schemeClr val="tx1"/>
                </a:solidFill>
              </a:rPr>
              <a:t>de los balances indica que existen importantes variaciones respecto a la media.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A48677C6-062B-BE9B-4767-4AB9AA443F45}"/>
              </a:ext>
            </a:extLst>
          </p:cNvPr>
          <p:cNvCxnSpPr>
            <a:cxnSpLocks/>
          </p:cNvCxnSpPr>
          <p:nvPr/>
        </p:nvCxnSpPr>
        <p:spPr>
          <a:xfrm flipV="1">
            <a:off x="2133064" y="5185518"/>
            <a:ext cx="1172030" cy="2231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47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GB" sz="3200" b="1" dirty="0">
                <a:solidFill>
                  <a:srgbClr val="666666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STADÍSTICA</a:t>
            </a:r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BÁSICA</a:t>
            </a:r>
            <a:r>
              <a:rPr lang="en-GB" sz="3200" b="1" dirty="0">
                <a:solidFill>
                  <a:schemeClr val="accent1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SEMANA 3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B2957D96-1695-6217-8D0D-DD6FD59B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6" y="1302951"/>
            <a:ext cx="9943354" cy="5034715"/>
          </a:xfrm>
          <a:prstGeom prst="rect">
            <a:avLst/>
          </a:prstGeom>
        </p:spPr>
      </p:pic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2CC40FE8-F410-042A-8ABC-E4F7D8E51A2A}"/>
              </a:ext>
            </a:extLst>
          </p:cNvPr>
          <p:cNvSpPr/>
          <p:nvPr/>
        </p:nvSpPr>
        <p:spPr>
          <a:xfrm>
            <a:off x="301008" y="5039887"/>
            <a:ext cx="2549523" cy="126675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La </a:t>
            </a:r>
            <a:r>
              <a:rPr lang="es-ES" sz="1200" dirty="0">
                <a:solidFill>
                  <a:srgbClr val="D94E29"/>
                </a:solidFill>
              </a:rPr>
              <a:t>gran dispersión </a:t>
            </a:r>
            <a:r>
              <a:rPr lang="es-ES" sz="1200" dirty="0">
                <a:solidFill>
                  <a:schemeClr val="tx1"/>
                </a:solidFill>
              </a:rPr>
              <a:t>de los balances indica que existen importantes variaciones respecto a la media.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A48677C6-062B-BE9B-4767-4AB9AA443F45}"/>
              </a:ext>
            </a:extLst>
          </p:cNvPr>
          <p:cNvCxnSpPr>
            <a:cxnSpLocks/>
          </p:cNvCxnSpPr>
          <p:nvPr/>
        </p:nvCxnSpPr>
        <p:spPr>
          <a:xfrm flipV="1">
            <a:off x="2549523" y="5149304"/>
            <a:ext cx="1172030" cy="2231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8">
            <a:extLst>
              <a:ext uri="{FF2B5EF4-FFF2-40B4-BE49-F238E27FC236}">
                <a16:creationId xmlns:a16="http://schemas.microsoft.com/office/drawing/2014/main" id="{FEF6E1EB-4B14-04C5-10A3-72E51E4C44B6}"/>
              </a:ext>
            </a:extLst>
          </p:cNvPr>
          <p:cNvSpPr txBox="1"/>
          <p:nvPr/>
        </p:nvSpPr>
        <p:spPr>
          <a:xfrm>
            <a:off x="451722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6471D5-C624-84C8-2BE8-58D34B434880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</a:t>
            </a:r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CA405FBF-21F4-CD94-36C4-9684284AC366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44">
            <a:extLst>
              <a:ext uri="{FF2B5EF4-FFF2-40B4-BE49-F238E27FC236}">
                <a16:creationId xmlns:a16="http://schemas.microsoft.com/office/drawing/2014/main" id="{ABF0DC11-36F7-6041-DE7E-41F03791E8AC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5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6EB8FF5B-9258-178A-1170-5068DB2B4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86" y="3542566"/>
            <a:ext cx="3348197" cy="29296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848970-4955-ED8A-9DE5-27DADEA35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1650" y="2830910"/>
            <a:ext cx="2691175" cy="22728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6974B8-2CE3-C61D-313F-394E48636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36" y="1325489"/>
            <a:ext cx="4466736" cy="128799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AGRUPACIÓN E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IMPAGOS</a:t>
            </a:r>
            <a:r>
              <a:rPr lang="en-GB" sz="3200" b="1" dirty="0">
                <a:solidFill>
                  <a:srgbClr val="E9542C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COMPARATIVA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04736" y="6513151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595913-89B5-C7D4-C7FC-BF45B40F2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52" y="2796251"/>
            <a:ext cx="3151612" cy="211654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51AE0068-0FF0-9957-634E-02CA39268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37" y="1335804"/>
            <a:ext cx="4296627" cy="16662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A0B222-811D-F30B-42D5-94EDD7FA1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5137" y="4457227"/>
            <a:ext cx="4040863" cy="184107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98BF9EB-709F-B116-9CA8-F2D8531F499D}"/>
              </a:ext>
            </a:extLst>
          </p:cNvPr>
          <p:cNvSpPr txBox="1">
            <a:spLocks/>
          </p:cNvSpPr>
          <p:nvPr/>
        </p:nvSpPr>
        <p:spPr>
          <a:xfrm>
            <a:off x="5586214" y="6547374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</a:t>
            </a:r>
          </a:p>
        </p:txBody>
      </p:sp>
      <p:cxnSp>
        <p:nvCxnSpPr>
          <p:cNvPr id="4" name="Straight Connector 41">
            <a:extLst>
              <a:ext uri="{FF2B5EF4-FFF2-40B4-BE49-F238E27FC236}">
                <a16:creationId xmlns:a16="http://schemas.microsoft.com/office/drawing/2014/main" id="{52A39C5A-AA9C-5477-9052-E4FE1C422096}"/>
              </a:ext>
            </a:extLst>
          </p:cNvPr>
          <p:cNvCxnSpPr/>
          <p:nvPr/>
        </p:nvCxnSpPr>
        <p:spPr>
          <a:xfrm flipH="1">
            <a:off x="5996410" y="6654949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44">
            <a:extLst>
              <a:ext uri="{FF2B5EF4-FFF2-40B4-BE49-F238E27FC236}">
                <a16:creationId xmlns:a16="http://schemas.microsoft.com/office/drawing/2014/main" id="{83907F68-BCAF-BBE0-0D47-D47C7C9E7641}"/>
              </a:ext>
            </a:extLst>
          </p:cNvPr>
          <p:cNvCxnSpPr>
            <a:cxnSpLocks/>
          </p:cNvCxnSpPr>
          <p:nvPr/>
        </p:nvCxnSpPr>
        <p:spPr>
          <a:xfrm flipH="1">
            <a:off x="1590334" y="6654949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96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6C0B4-EDBB-5CB6-17BA-DC7E822F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0C858D-4C12-E357-18AF-09C6D0BA6401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2F2288-3930-24B3-2F00-3536BFA0592B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960D6D02-51E9-F2FC-EEA3-D67C7A00D1A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4A2137-6D70-8571-4EC7-481A25901D23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2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58F61DF5-E0E7-F347-6542-BA50306F4EA0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CLIENTES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Rectangle: Rounded Corners 23">
            <a:extLst>
              <a:ext uri="{FF2B5EF4-FFF2-40B4-BE49-F238E27FC236}">
                <a16:creationId xmlns:a16="http://schemas.microsoft.com/office/drawing/2014/main" id="{5844048A-A182-44B9-008E-C5C673947F53}"/>
              </a:ext>
            </a:extLst>
          </p:cNvPr>
          <p:cNvSpPr/>
          <p:nvPr/>
        </p:nvSpPr>
        <p:spPr>
          <a:xfrm>
            <a:off x="2711776" y="1504804"/>
            <a:ext cx="3118310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Todos los</a:t>
            </a: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 productos</a:t>
            </a:r>
          </a:p>
        </p:txBody>
      </p: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EFEAD3B8-374A-B2E9-2BC2-B391B1B1A078}"/>
              </a:ext>
            </a:extLst>
          </p:cNvPr>
          <p:cNvSpPr/>
          <p:nvPr/>
        </p:nvSpPr>
        <p:spPr>
          <a:xfrm>
            <a:off x="2711776" y="2710878"/>
            <a:ext cx="3118310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Hipoteca y depósito</a:t>
            </a: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69DA3FA0-384C-9C86-25BD-107F6752BEF0}"/>
              </a:ext>
            </a:extLst>
          </p:cNvPr>
          <p:cNvSpPr/>
          <p:nvPr/>
        </p:nvSpPr>
        <p:spPr>
          <a:xfrm>
            <a:off x="2711777" y="3978483"/>
            <a:ext cx="3118309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Hipoteca y préstamo</a:t>
            </a:r>
          </a:p>
        </p:txBody>
      </p:sp>
      <p:sp>
        <p:nvSpPr>
          <p:cNvPr id="20" name="Rectangle: Rounded Corners 23">
            <a:extLst>
              <a:ext uri="{FF2B5EF4-FFF2-40B4-BE49-F238E27FC236}">
                <a16:creationId xmlns:a16="http://schemas.microsoft.com/office/drawing/2014/main" id="{0BE16041-8D5E-E7A8-B210-8FE219E5181E}"/>
              </a:ext>
            </a:extLst>
          </p:cNvPr>
          <p:cNvSpPr/>
          <p:nvPr/>
        </p:nvSpPr>
        <p:spPr>
          <a:xfrm>
            <a:off x="2711776" y="5260566"/>
            <a:ext cx="3118309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réstamo y dep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ósito</a:t>
            </a:r>
            <a:endParaRPr lang="es-E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85C1B64-77DE-1F5D-CDD3-5F232D052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9069"/>
            <a:ext cx="1972294" cy="4790966"/>
          </a:xfrm>
          <a:prstGeom prst="rect">
            <a:avLst/>
          </a:prstGeom>
        </p:spPr>
      </p:pic>
      <p:sp>
        <p:nvSpPr>
          <p:cNvPr id="37" name="TextBox 28">
            <a:extLst>
              <a:ext uri="{FF2B5EF4-FFF2-40B4-BE49-F238E27FC236}">
                <a16:creationId xmlns:a16="http://schemas.microsoft.com/office/drawing/2014/main" id="{79356BD9-19A9-4A4B-C440-7EC821D693EA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IMPAGOS </a:t>
            </a:r>
            <a:r>
              <a:rPr lang="en-GB" sz="3200" b="1" dirty="0">
                <a:solidFill>
                  <a:srgbClr val="585858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SEMANA 1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04736" y="6368094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E200D0-4285-53E7-6626-238BEC6E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22" y="1822775"/>
            <a:ext cx="3647134" cy="1594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D40EDA-490A-2A3F-1ACA-69EAD4B4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279" y="1296513"/>
            <a:ext cx="3580163" cy="2225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3A02597-DA03-D0CE-CCA7-1671274B43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7" y="4469959"/>
            <a:ext cx="2753345" cy="1750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07E3D2C7-99C5-DC40-CED2-64BAE871374A}"/>
              </a:ext>
            </a:extLst>
          </p:cNvPr>
          <p:cNvSpPr/>
          <p:nvPr/>
        </p:nvSpPr>
        <p:spPr>
          <a:xfrm>
            <a:off x="504736" y="1260832"/>
            <a:ext cx="4316106" cy="3693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comprueba la cantidad de </a:t>
            </a:r>
            <a:r>
              <a:rPr lang="es-ES" sz="1200" dirty="0">
                <a:solidFill>
                  <a:srgbClr val="D94E29"/>
                </a:solidFill>
              </a:rPr>
              <a:t>impagos por rango bajo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  <a:endParaRPr lang="es-ES" sz="1200" dirty="0">
              <a:solidFill>
                <a:schemeClr val="accent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94ED8C4A-0CD1-DD0C-77DA-457C7A3FCF9C}"/>
              </a:ext>
            </a:extLst>
          </p:cNvPr>
          <p:cNvSpPr/>
          <p:nvPr/>
        </p:nvSpPr>
        <p:spPr>
          <a:xfrm>
            <a:off x="774811" y="3605712"/>
            <a:ext cx="3775956" cy="74976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Se observa como se reparten los </a:t>
            </a:r>
            <a:r>
              <a:rPr lang="es-ES" sz="1200" dirty="0">
                <a:solidFill>
                  <a:srgbClr val="FF0000"/>
                </a:solidFill>
              </a:rPr>
              <a:t>balances negativos dentro del primer cuartil</a:t>
            </a:r>
            <a:r>
              <a:rPr lang="es-ES" sz="1200" dirty="0">
                <a:solidFill>
                  <a:schemeClr val="tx1"/>
                </a:solidFill>
              </a:rPr>
              <a:t>. Estos representan cerca del </a:t>
            </a:r>
            <a:r>
              <a:rPr lang="es-ES" sz="1200" dirty="0">
                <a:solidFill>
                  <a:srgbClr val="FF0000"/>
                </a:solidFill>
              </a:rPr>
              <a:t>11,34%</a:t>
            </a:r>
            <a:r>
              <a:rPr lang="es-ES" sz="1200" dirty="0">
                <a:solidFill>
                  <a:schemeClr val="tx1"/>
                </a:solidFill>
              </a:rPr>
              <a:t>  del Q1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23">
            <a:extLst>
              <a:ext uri="{FF2B5EF4-FFF2-40B4-BE49-F238E27FC236}">
                <a16:creationId xmlns:a16="http://schemas.microsoft.com/office/drawing/2014/main" id="{FA009A61-A4E6-27D1-BC84-A837517587A0}"/>
              </a:ext>
            </a:extLst>
          </p:cNvPr>
          <p:cNvSpPr/>
          <p:nvPr/>
        </p:nvSpPr>
        <p:spPr>
          <a:xfrm>
            <a:off x="8320789" y="342656"/>
            <a:ext cx="3448929" cy="190771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r>
              <a:rPr lang="es-ES" sz="1200" dirty="0">
                <a:solidFill>
                  <a:srgbClr val="D94E29"/>
                </a:solidFill>
              </a:rPr>
              <a:t>Comparativa</a:t>
            </a:r>
            <a:r>
              <a:rPr lang="es-ES" sz="1200" dirty="0">
                <a:solidFill>
                  <a:schemeClr val="tx1"/>
                </a:solidFill>
              </a:rPr>
              <a:t> de los impagos en rangos </a:t>
            </a:r>
            <a:r>
              <a:rPr lang="es-ES" sz="1200" dirty="0">
                <a:solidFill>
                  <a:srgbClr val="D94E29"/>
                </a:solidFill>
              </a:rPr>
              <a:t>negativos (688) </a:t>
            </a:r>
            <a:r>
              <a:rPr lang="es-ES" sz="1200" dirty="0">
                <a:solidFill>
                  <a:schemeClr val="tx1"/>
                </a:solidFill>
              </a:rPr>
              <a:t>con el total de </a:t>
            </a:r>
            <a:r>
              <a:rPr lang="es-ES" sz="1200" dirty="0">
                <a:solidFill>
                  <a:srgbClr val="D94E29"/>
                </a:solidFill>
              </a:rPr>
              <a:t>rangos positivos(10.472</a:t>
            </a:r>
            <a:r>
              <a:rPr lang="es-ES" sz="1200" dirty="0">
                <a:solidFill>
                  <a:schemeClr val="accent1"/>
                </a:solidFill>
              </a:rPr>
              <a:t>).</a:t>
            </a:r>
          </a:p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observa que los impagos en valores negativos </a:t>
            </a:r>
            <a:r>
              <a:rPr lang="es-ES" sz="1200" dirty="0">
                <a:solidFill>
                  <a:srgbClr val="D94E29"/>
                </a:solidFill>
              </a:rPr>
              <a:t>superan a los valores positivos por 9 </a:t>
            </a:r>
            <a:r>
              <a:rPr lang="es-ES" sz="1200" dirty="0">
                <a:solidFill>
                  <a:schemeClr val="tx1"/>
                </a:solidFill>
              </a:rPr>
              <a:t>puntos.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La diferencia de la cantidad de registros de cada rango es un </a:t>
            </a:r>
            <a:r>
              <a:rPr lang="es-ES" sz="1200" dirty="0">
                <a:solidFill>
                  <a:srgbClr val="D94E29"/>
                </a:solidFill>
              </a:rPr>
              <a:t>indicador de la relación de impagos con balances negativos 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7F21885B-ECD7-D146-A3FA-32C23556CF08}"/>
              </a:ext>
            </a:extLst>
          </p:cNvPr>
          <p:cNvSpPr/>
          <p:nvPr/>
        </p:nvSpPr>
        <p:spPr>
          <a:xfrm>
            <a:off x="8320789" y="3834653"/>
            <a:ext cx="3645743" cy="219975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Se comprueba como se </a:t>
            </a:r>
            <a:r>
              <a:rPr lang="es-ES" sz="1200" dirty="0">
                <a:solidFill>
                  <a:srgbClr val="D94E29"/>
                </a:solidFill>
              </a:rPr>
              <a:t>distribuyen los Impagos en el primer cuartil.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indica que </a:t>
            </a:r>
            <a:r>
              <a:rPr lang="es-ES" sz="1200" dirty="0">
                <a:solidFill>
                  <a:srgbClr val="D94E29"/>
                </a:solidFill>
              </a:rPr>
              <a:t>59 contactos están con impagos en balance positivo contra los 78 en negativo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Por </a:t>
            </a:r>
            <a:r>
              <a:rPr lang="es-ES" sz="1200" dirty="0">
                <a:solidFill>
                  <a:srgbClr val="D94E29"/>
                </a:solidFill>
              </a:rPr>
              <a:t>13 puntos los negativos siguen siendo los que mas impagos </a:t>
            </a:r>
            <a:r>
              <a:rPr lang="es-ES" sz="1200" dirty="0">
                <a:solidFill>
                  <a:schemeClr val="tx1"/>
                </a:solidFill>
              </a:rPr>
              <a:t>acumulan dentro de los balances bajos.</a:t>
            </a:r>
            <a:br>
              <a:rPr lang="es-ES" sz="1200" dirty="0">
                <a:solidFill>
                  <a:schemeClr val="tx1"/>
                </a:solidFill>
              </a:rPr>
            </a:br>
            <a:r>
              <a:rPr lang="es-ES" sz="120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E568E19-586F-6E31-365F-7316B221B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23" y="3981706"/>
            <a:ext cx="3203056" cy="1662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24ECE33-52D7-CE99-49F5-C75FDB2F1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205" y="5109822"/>
            <a:ext cx="724650" cy="45166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60D74B6-8DCF-6FA5-31E6-886F4B7E0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1974" y="2936451"/>
            <a:ext cx="899714" cy="38332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0AE8F54-2C64-A84F-832F-D9FD2D16052D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4</a:t>
            </a:r>
          </a:p>
        </p:txBody>
      </p:sp>
      <p:cxnSp>
        <p:nvCxnSpPr>
          <p:cNvPr id="4" name="Straight Connector 41">
            <a:extLst>
              <a:ext uri="{FF2B5EF4-FFF2-40B4-BE49-F238E27FC236}">
                <a16:creationId xmlns:a16="http://schemas.microsoft.com/office/drawing/2014/main" id="{8F8D5617-2E59-02EC-E6CA-1D543E6545D9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44">
            <a:extLst>
              <a:ext uri="{FF2B5EF4-FFF2-40B4-BE49-F238E27FC236}">
                <a16:creationId xmlns:a16="http://schemas.microsoft.com/office/drawing/2014/main" id="{11D06B2C-74A0-512A-C326-93A447F3479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0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70063743-5D7B-7F0A-CD71-28B4D26AF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298" y="1213804"/>
            <a:ext cx="3232212" cy="2362223"/>
          </a:xfrm>
          <a:prstGeom prst="rect">
            <a:avLst/>
          </a:prstGeom>
        </p:spPr>
      </p:pic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FAAEACB-DE23-9110-1E41-A47531817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70" y="3759909"/>
            <a:ext cx="2195159" cy="249610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IMPAGOS </a:t>
            </a:r>
            <a:r>
              <a:rPr lang="en-GB" sz="3200" b="1" dirty="0">
                <a:solidFill>
                  <a:srgbClr val="585858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SEMANA 3</a:t>
            </a:r>
            <a:endParaRPr lang="en-GB" sz="3200" b="1" dirty="0">
              <a:solidFill>
                <a:srgbClr val="D94E29"/>
              </a:solidFill>
              <a:latin typeface="Lato Black" panose="020F0A0202020403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23350" y="633925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   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Rectangle: Rounded Corners 23">
            <a:extLst>
              <a:ext uri="{FF2B5EF4-FFF2-40B4-BE49-F238E27FC236}">
                <a16:creationId xmlns:a16="http://schemas.microsoft.com/office/drawing/2014/main" id="{07E3D2C7-99C5-DC40-CED2-64BAE871374A}"/>
              </a:ext>
            </a:extLst>
          </p:cNvPr>
          <p:cNvSpPr/>
          <p:nvPr/>
        </p:nvSpPr>
        <p:spPr>
          <a:xfrm>
            <a:off x="504736" y="1260832"/>
            <a:ext cx="4316106" cy="3693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comprueba la cantidad de </a:t>
            </a:r>
            <a:r>
              <a:rPr lang="es-ES" sz="1200" dirty="0">
                <a:solidFill>
                  <a:srgbClr val="D94E29"/>
                </a:solidFill>
              </a:rPr>
              <a:t>impagos por rango bajo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  <a:endParaRPr lang="es-ES" sz="1200" dirty="0">
              <a:solidFill>
                <a:schemeClr val="accent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94ED8C4A-0CD1-DD0C-77DA-457C7A3FCF9C}"/>
              </a:ext>
            </a:extLst>
          </p:cNvPr>
          <p:cNvSpPr/>
          <p:nvPr/>
        </p:nvSpPr>
        <p:spPr>
          <a:xfrm>
            <a:off x="905022" y="3605713"/>
            <a:ext cx="3811833" cy="50456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Se observa como se reparten los </a:t>
            </a:r>
            <a:r>
              <a:rPr lang="es-ES" sz="1200" dirty="0">
                <a:solidFill>
                  <a:srgbClr val="FF0000"/>
                </a:solidFill>
              </a:rPr>
              <a:t>balances negativos dentro del primer cuartil </a:t>
            </a:r>
            <a:r>
              <a:rPr lang="en-US" sz="1200" dirty="0">
                <a:solidFill>
                  <a:srgbClr val="FF0000"/>
                </a:solidFill>
              </a:rPr>
              <a:t>(1413 vs 167)</a:t>
            </a:r>
            <a:r>
              <a:rPr lang="es-ES" sz="1200" dirty="0">
                <a:solidFill>
                  <a:schemeClr val="tx1"/>
                </a:solidFill>
              </a:rPr>
              <a:t>. Estos representan cerca del </a:t>
            </a:r>
            <a:r>
              <a:rPr lang="es-ES" sz="1200" dirty="0">
                <a:solidFill>
                  <a:srgbClr val="FF0000"/>
                </a:solidFill>
              </a:rPr>
              <a:t>10,57%</a:t>
            </a:r>
            <a:r>
              <a:rPr lang="es-ES" sz="1200" dirty="0">
                <a:solidFill>
                  <a:schemeClr val="tx1"/>
                </a:solidFill>
              </a:rPr>
              <a:t>  del Q1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23">
            <a:extLst>
              <a:ext uri="{FF2B5EF4-FFF2-40B4-BE49-F238E27FC236}">
                <a16:creationId xmlns:a16="http://schemas.microsoft.com/office/drawing/2014/main" id="{FA009A61-A4E6-27D1-BC84-A837517587A0}"/>
              </a:ext>
            </a:extLst>
          </p:cNvPr>
          <p:cNvSpPr/>
          <p:nvPr/>
        </p:nvSpPr>
        <p:spPr>
          <a:xfrm>
            <a:off x="8320789" y="150382"/>
            <a:ext cx="3448929" cy="190771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endParaRPr lang="es-ES" sz="1200" dirty="0">
              <a:solidFill>
                <a:schemeClr val="accent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observa que los impagos en valores negativos </a:t>
            </a:r>
            <a:r>
              <a:rPr lang="es-ES" sz="1200" dirty="0">
                <a:solidFill>
                  <a:srgbClr val="D94E29"/>
                </a:solidFill>
              </a:rPr>
              <a:t>superan a los valores positivos por 1 único </a:t>
            </a:r>
            <a:r>
              <a:rPr lang="es-ES" sz="1200" dirty="0">
                <a:solidFill>
                  <a:schemeClr val="tx1"/>
                </a:solidFill>
              </a:rPr>
              <a:t>punto y hay 59 usuarios con impagos cuya cuenta está a </a:t>
            </a:r>
            <a:r>
              <a:rPr lang="es-ES" sz="1200" dirty="0">
                <a:solidFill>
                  <a:srgbClr val="D94E29"/>
                </a:solidFill>
              </a:rPr>
              <a:t>0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La diferencia de la cantidad de registros de cada rango es un </a:t>
            </a:r>
            <a:r>
              <a:rPr lang="es-ES" sz="1200" dirty="0">
                <a:solidFill>
                  <a:srgbClr val="D94E29"/>
                </a:solidFill>
              </a:rPr>
              <a:t>indicador de la relación de impagos con balances negativos 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7F21885B-ECD7-D146-A3FA-32C23556CF08}"/>
              </a:ext>
            </a:extLst>
          </p:cNvPr>
          <p:cNvSpPr/>
          <p:nvPr/>
        </p:nvSpPr>
        <p:spPr>
          <a:xfrm>
            <a:off x="8320789" y="3834653"/>
            <a:ext cx="3645743" cy="219975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Se comprueba como se </a:t>
            </a:r>
            <a:r>
              <a:rPr lang="es-ES" sz="1200" dirty="0">
                <a:solidFill>
                  <a:srgbClr val="D94E29"/>
                </a:solidFill>
              </a:rPr>
              <a:t>distribuyen los Impagos en el primer cuartil</a:t>
            </a:r>
            <a:r>
              <a:rPr lang="es-ES" sz="1200" dirty="0">
                <a:solidFill>
                  <a:schemeClr val="accent1"/>
                </a:solidFill>
              </a:rPr>
              <a:t>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Se indica que </a:t>
            </a:r>
            <a:r>
              <a:rPr lang="es-ES" sz="1200" dirty="0">
                <a:solidFill>
                  <a:srgbClr val="D94E29"/>
                </a:solidFill>
              </a:rPr>
              <a:t>135 contactos están con impagos en balance positivo contra los 167 en negativo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Por </a:t>
            </a:r>
            <a:r>
              <a:rPr lang="es-ES" sz="1200" dirty="0">
                <a:solidFill>
                  <a:srgbClr val="D94E29"/>
                </a:solidFill>
              </a:rPr>
              <a:t>11 puntos los negativos siguen siendo los que mas impagos </a:t>
            </a:r>
            <a:r>
              <a:rPr lang="es-ES" sz="1200" dirty="0">
                <a:solidFill>
                  <a:schemeClr val="tx1"/>
                </a:solidFill>
              </a:rPr>
              <a:t>acumulan dentro de los balances bajos.</a:t>
            </a:r>
            <a:br>
              <a:rPr lang="es-ES" sz="1200" dirty="0">
                <a:solidFill>
                  <a:schemeClr val="tx1"/>
                </a:solidFill>
              </a:rPr>
            </a:br>
            <a:r>
              <a:rPr lang="es-ES" sz="1200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pic>
        <p:nvPicPr>
          <p:cNvPr id="4" name="Imagen 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A8199FA5-DFC3-7297-AA70-9DA3AD960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7" y="1584433"/>
            <a:ext cx="2731958" cy="1937966"/>
          </a:xfrm>
          <a:prstGeom prst="rect">
            <a:avLst/>
          </a:prstGeom>
        </p:spPr>
      </p:pic>
      <p:pic>
        <p:nvPicPr>
          <p:cNvPr id="11" name="Imagen 10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C905AF70-1433-D9B0-5CF0-DB716E54F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42" y="3684262"/>
            <a:ext cx="3164347" cy="26087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1840407-8331-FE8C-0C4B-3D404F44B2C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5</a:t>
            </a:r>
          </a:p>
        </p:txBody>
      </p:sp>
      <p:cxnSp>
        <p:nvCxnSpPr>
          <p:cNvPr id="3" name="Straight Connector 41">
            <a:extLst>
              <a:ext uri="{FF2B5EF4-FFF2-40B4-BE49-F238E27FC236}">
                <a16:creationId xmlns:a16="http://schemas.microsoft.com/office/drawing/2014/main" id="{FBC42DC3-BC7E-6B4E-71C5-80312AEEA66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44">
            <a:extLst>
              <a:ext uri="{FF2B5EF4-FFF2-40B4-BE49-F238E27FC236}">
                <a16:creationId xmlns:a16="http://schemas.microsoft.com/office/drawing/2014/main" id="{FD9C8F6A-C6D9-62BB-1ED1-AA9E5D0968A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4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EF014BC7-1D03-427D-8106-4689DA6FED2A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CONCLUSIONES Y </a:t>
            </a:r>
            <a:r>
              <a:rPr lang="en-GB" sz="3200" b="1" dirty="0">
                <a:solidFill>
                  <a:srgbClr val="D94E2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RECOMENDACIONES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rgbClr val="D94E2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8">
            <a:extLst>
              <a:ext uri="{FF2B5EF4-FFF2-40B4-BE49-F238E27FC236}">
                <a16:creationId xmlns:a16="http://schemas.microsoft.com/office/drawing/2014/main" id="{65E59759-AA17-7251-FEC5-655417031FD1}"/>
              </a:ext>
            </a:extLst>
          </p:cNvPr>
          <p:cNvSpPr txBox="1"/>
          <p:nvPr/>
        </p:nvSpPr>
        <p:spPr>
          <a:xfrm>
            <a:off x="523350" y="633925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59595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lang="en-GB" sz="900" b="1" dirty="0">
                <a:solidFill>
                  <a:srgbClr val="E9542C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lang="en-GB" sz="900" b="1" dirty="0">
                <a:solidFill>
                  <a:srgbClr val="F68A1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</a:t>
            </a:r>
            <a:r>
              <a:rPr lang="en-GB" sz="900" b="1" dirty="0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    </a:t>
            </a:r>
            <a:r>
              <a:rPr lang="en-GB" sz="900" b="1" dirty="0" err="1">
                <a:solidFill>
                  <a:srgbClr val="D94E2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1840407-8331-FE8C-0C4B-3D404F44B2CF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rgbClr val="D94E29"/>
          </a:solidFill>
          <a:ln>
            <a:solidFill>
              <a:srgbClr val="D94E29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6</a:t>
            </a:r>
          </a:p>
        </p:txBody>
      </p:sp>
      <p:cxnSp>
        <p:nvCxnSpPr>
          <p:cNvPr id="3" name="Straight Connector 41">
            <a:extLst>
              <a:ext uri="{FF2B5EF4-FFF2-40B4-BE49-F238E27FC236}">
                <a16:creationId xmlns:a16="http://schemas.microsoft.com/office/drawing/2014/main" id="{FBC42DC3-BC7E-6B4E-71C5-80312AEEA66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44">
            <a:extLst>
              <a:ext uri="{FF2B5EF4-FFF2-40B4-BE49-F238E27FC236}">
                <a16:creationId xmlns:a16="http://schemas.microsoft.com/office/drawing/2014/main" id="{FD9C8F6A-C6D9-62BB-1ED1-AA9E5D0968A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C68BB23-5A7E-918B-0A33-C3CF51728421}"/>
              </a:ext>
            </a:extLst>
          </p:cNvPr>
          <p:cNvSpPr txBox="1"/>
          <p:nvPr/>
        </p:nvSpPr>
        <p:spPr>
          <a:xfrm>
            <a:off x="633558" y="1511559"/>
            <a:ext cx="109500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CONCLUSIONES: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REPITIENDO EL MISMO PROCESO QUE EN LA SEMANA 1 ESTABLECEMOS QUE EL SUELDO DE RIESGO ES A PARTIR DE LOS </a:t>
            </a:r>
            <a:r>
              <a:rPr lang="en-US" dirty="0">
                <a:solidFill>
                  <a:srgbClr val="D94E29"/>
                </a:solidFill>
              </a:rPr>
              <a:t>543</a:t>
            </a:r>
            <a:r>
              <a:rPr lang="en-US" dirty="0"/>
              <a:t>, UNA BAJADA DE 7 PUNTOS RESPECTO A LA PRIMERA SEMANA, </a:t>
            </a:r>
            <a:r>
              <a:rPr lang="en-US" dirty="0">
                <a:solidFill>
                  <a:srgbClr val="D94E29"/>
                </a:solidFill>
              </a:rPr>
              <a:t>550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HAY QUE MANTENER EN CUENTA LOS DESCUBRIMIENTOS DE LA SEMANA DOS Y TENER </a:t>
            </a:r>
            <a:r>
              <a:rPr lang="en-US"/>
              <a:t>EN CONSIDERACIÓN </a:t>
            </a:r>
            <a:r>
              <a:rPr lang="en-US" dirty="0"/>
              <a:t>LOS PRODUCTOS CONTRATADOS POR EL CLIENTE. </a:t>
            </a:r>
            <a:r>
              <a:rPr lang="en-US" dirty="0">
                <a:solidFill>
                  <a:srgbClr val="D94E29"/>
                </a:solidFill>
              </a:rPr>
              <a:t>CUANTOS MÁS PRODUCTOS CONTRATADOS MENOR SUELE SER EL BALANCE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RECOMENDACIONES: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AJUSTAR EL SALDO DE RIESGO A </a:t>
            </a:r>
            <a:r>
              <a:rPr lang="en-US" dirty="0">
                <a:solidFill>
                  <a:srgbClr val="D94E29"/>
                </a:solidFill>
              </a:rPr>
              <a:t>543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PROPONER MÁS MEDIDAS DE SEGURIDAD (</a:t>
            </a:r>
            <a:r>
              <a:rPr lang="en-US" dirty="0">
                <a:solidFill>
                  <a:srgbClr val="D94E29"/>
                </a:solidFill>
              </a:rPr>
              <a:t>EDUCACIÓN FINANCIERA Y MANTENER POSIBLES ALARGOS EN LOS PRÉSTAMOS</a:t>
            </a:r>
            <a:r>
              <a:rPr lang="en-US" dirty="0"/>
              <a:t>) A AQUELLOS USUARIOS CON MÁS PRODUCTOS CONTRATADOS.</a:t>
            </a:r>
          </a:p>
        </p:txBody>
      </p:sp>
    </p:spTree>
    <p:extLst>
      <p:ext uri="{BB962C8B-B14F-4D97-AF65-F5344CB8AC3E}">
        <p14:creationId xmlns:p14="http://schemas.microsoft.com/office/powerpoint/2010/main" val="2518439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/>
          </p:nvPr>
        </p:nvSpPr>
        <p:spPr>
          <a:xfrm>
            <a:off x="476280" y="2228040"/>
            <a:ext cx="5154480" cy="80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s-ES" sz="4800" b="1" strike="noStrike" spc="-1">
                <a:solidFill>
                  <a:srgbClr val="F68A1F"/>
                </a:solidFill>
                <a:latin typeface="Proxima Nova"/>
              </a:rPr>
              <a:t>Gracias</a:t>
            </a:r>
            <a:endParaRPr lang="es-E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35902" y="3556000"/>
            <a:ext cx="4786604" cy="405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70C0"/>
                </a:solidFill>
                <a:latin typeface="Calibri"/>
              </a:rPr>
              <a:t>Haile Meneses, Álvaro Míguez, Damián Molini </a:t>
            </a:r>
            <a:endParaRPr lang="es-E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Rectángulo 4"/>
          <p:cNvSpPr/>
          <p:nvPr/>
        </p:nvSpPr>
        <p:spPr>
          <a:xfrm>
            <a:off x="1088280" y="1538640"/>
            <a:ext cx="2130840" cy="54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s-ES" sz="3600" b="0" strike="noStrike" spc="-1" dirty="0">
                <a:solidFill>
                  <a:schemeClr val="dk1"/>
                </a:solidFill>
                <a:latin typeface="Proxima Nova"/>
              </a:rPr>
              <a:t>Eq</a:t>
            </a:r>
            <a:r>
              <a:rPr lang="es-ES" sz="3600" spc="-1" dirty="0">
                <a:solidFill>
                  <a:schemeClr val="dk1"/>
                </a:solidFill>
                <a:latin typeface="Proxima Nova"/>
              </a:rPr>
              <a:t>uipo </a:t>
            </a:r>
            <a:r>
              <a:rPr lang="es-ES" sz="3600" b="0" strike="noStrike" spc="-1" dirty="0">
                <a:solidFill>
                  <a:srgbClr val="F68A1F"/>
                </a:solidFill>
                <a:latin typeface="Proxima Nova"/>
              </a:rPr>
              <a:t>A</a:t>
            </a:r>
            <a:endParaRPr lang="es-E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1AAB9-5D66-2F42-925E-340CDC20F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21D835-3477-7949-DB53-C4BE064A110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FD0D9D-E1B7-3F5C-B2EE-87FB04DC9B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56F9A3C6-BA9E-4D6E-780B-3199159BB24F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D94AC8-A304-A303-479C-DC46046D40CA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PANORAMA GENERAL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1363FA-A183-B900-507D-341776C7B12E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3" name="Rectangle: Rounded Corners 23">
            <a:extLst>
              <a:ext uri="{FF2B5EF4-FFF2-40B4-BE49-F238E27FC236}">
                <a16:creationId xmlns:a16="http://schemas.microsoft.com/office/drawing/2014/main" id="{CD7B43F9-998B-5553-DE09-A4989CAE99A9}"/>
              </a:ext>
            </a:extLst>
          </p:cNvPr>
          <p:cNvSpPr/>
          <p:nvPr/>
        </p:nvSpPr>
        <p:spPr>
          <a:xfrm>
            <a:off x="4190344" y="1249615"/>
            <a:ext cx="3459383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más de 2 productos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0FB1933-5037-F878-D68F-5280FF79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57" y="2096796"/>
            <a:ext cx="10572085" cy="3417883"/>
          </a:xfrm>
          <a:prstGeom prst="rect">
            <a:avLst/>
          </a:prstGeom>
        </p:spPr>
      </p:pic>
      <p:sp>
        <p:nvSpPr>
          <p:cNvPr id="16" name="TextBox 28">
            <a:extLst>
              <a:ext uri="{FF2B5EF4-FFF2-40B4-BE49-F238E27FC236}">
                <a16:creationId xmlns:a16="http://schemas.microsoft.com/office/drawing/2014/main" id="{7F301697-3755-4EFC-BDCF-67B00049309C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4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E552B-1B53-E30B-ACA6-5C20E13D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35B79FC-F09B-63FA-8302-734089FC37C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8B6666-6EDE-A7A1-64E5-4EF1594CA6A0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FABCBA9E-FCAC-DC89-9691-9DC052BB2C21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C1AAFD-B504-E012-6FF3-45B31A31F48D}"/>
              </a:ext>
            </a:extLst>
          </p:cNvPr>
          <p:cNvSpPr/>
          <p:nvPr/>
        </p:nvSpPr>
        <p:spPr>
          <a:xfrm>
            <a:off x="506880" y="488796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PANORAMA GENERAL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505516F-DEF9-26C4-B4A6-008D115B754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B20CA482-7B4C-79C9-ED5B-ABBB89DF8872}"/>
              </a:ext>
            </a:extLst>
          </p:cNvPr>
          <p:cNvSpPr/>
          <p:nvPr/>
        </p:nvSpPr>
        <p:spPr>
          <a:xfrm>
            <a:off x="4190344" y="1249615"/>
            <a:ext cx="3459383" cy="554841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800" dirty="0">
                <a:solidFill>
                  <a:prstClr val="black"/>
                </a:solidFill>
                <a:latin typeface="Calibri" panose="020F0502020204030204"/>
              </a:rPr>
              <a:t>Clientes con más de 2 productos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8EECF008-CBBA-CC49-680E-974084F4D848}"/>
              </a:ext>
            </a:extLst>
          </p:cNvPr>
          <p:cNvSpPr/>
          <p:nvPr/>
        </p:nvSpPr>
        <p:spPr>
          <a:xfrm>
            <a:off x="9775502" y="5269143"/>
            <a:ext cx="2102271" cy="58332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1100" dirty="0">
                <a:solidFill>
                  <a:prstClr val="black"/>
                </a:solidFill>
                <a:latin typeface="Calibri" panose="020F0502020204030204"/>
              </a:rPr>
              <a:t>*Balance normal: entre 0€ y 1700€ (percentil 75)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5EFDB64-B308-1404-5E3E-3C38ADF0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1" y="2075639"/>
            <a:ext cx="10379158" cy="3142554"/>
          </a:xfrm>
          <a:prstGeom prst="rect">
            <a:avLst/>
          </a:prstGeom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9E0062B5-86F2-CEB8-8BDB-6D24B8242C7C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4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3AEAB-43D8-F2FE-4464-DD962984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6C83AE1-612B-C8D1-1619-07D053DD6558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3C7720-75B9-E78F-4557-E9C1D58FF8C3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5608A7D7-AF44-71C0-C3C3-6EB431583095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291F040-5B30-AA39-24FC-0CD6BACEAC21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OBRERO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9840D-739A-D8AA-3AE7-25FFF910C49F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212D71-BD12-E1BE-1757-83F514D3E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95425"/>
            <a:ext cx="9448800" cy="3867150"/>
          </a:xfrm>
          <a:prstGeom prst="rect">
            <a:avLst/>
          </a:prstGeo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5887F168-AC32-76B6-A97C-AC256497F395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07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28C3-E858-E7C7-4F2B-359CE4DA3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085A53-6322-8124-5B7E-8E6B7B1354B9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C82BAE-B22D-14DD-D080-698A63A6A7AF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2625718D-FB1E-2122-78B0-E7C1248CEE22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2B2A611B-BC11-3389-8A21-D43980B40E38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MANAGER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C2896-2B42-6864-53AA-7C244A1835C5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C861A2-8AD1-478D-44E9-0ABA4854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547812"/>
            <a:ext cx="9324975" cy="3762375"/>
          </a:xfrm>
          <a:prstGeom prst="rect">
            <a:avLst/>
          </a:prstGeom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C28E34FC-E811-10B4-6BB0-EC8A0E908029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0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CDCEF-ADAF-417C-FBFA-061AB0AF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4C7D776-5078-8642-1D8D-702B2AD7E057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BEA8F2-7B2D-A55C-0CDE-62151F77BF4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789A0C96-5FA2-80F5-4B6B-D088F4A25B66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A131F1F-203F-A217-E742-A8E637F0D3A6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TÉCNICO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6867-1BEA-42D7-FB51-DBCB3B1960DB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C6416E-CB1C-4BF1-CFA3-A026D3F7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485900"/>
            <a:ext cx="10020300" cy="3886200"/>
          </a:xfrm>
          <a:prstGeom prst="rect">
            <a:avLst/>
          </a:prstGeom>
        </p:spPr>
      </p:pic>
      <p:sp>
        <p:nvSpPr>
          <p:cNvPr id="9" name="TextBox 28">
            <a:extLst>
              <a:ext uri="{FF2B5EF4-FFF2-40B4-BE49-F238E27FC236}">
                <a16:creationId xmlns:a16="http://schemas.microsoft.com/office/drawing/2014/main" id="{ED785389-8237-2D70-DD9A-6EF06CBCEA4B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40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73FBD-6FBD-1E09-C9D7-860F33AB3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D23E28-F1CC-07AE-4860-E704C6DBAC1B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71EB11-0640-0E16-1D0D-5962DD19EAE1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DEB0FF0A-30C7-162C-C78A-7527365327FE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A34E7391-FEAD-2623-6D90-FE06F0C42334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TRABAJO</a:t>
            </a:r>
            <a:r>
              <a:rPr lang="en-GB" sz="3200" b="1" strike="noStrike" spc="-1" dirty="0">
                <a:solidFill>
                  <a:srgbClr val="595959"/>
                </a:solidFill>
                <a:latin typeface="Lato Black"/>
                <a:ea typeface="Tahoma"/>
              </a:rPr>
              <a:t>: </a:t>
            </a: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ADMIN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E0A6F-419F-306B-0677-4759F18AFE28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8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A49C5C-F160-13E1-B988-A2B5E760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452562"/>
            <a:ext cx="9715500" cy="3952875"/>
          </a:xfrm>
          <a:prstGeom prst="rect">
            <a:avLst/>
          </a:prstGeom>
        </p:spPr>
      </p:pic>
      <p:sp>
        <p:nvSpPr>
          <p:cNvPr id="9" name="TextBox 28">
            <a:extLst>
              <a:ext uri="{FF2B5EF4-FFF2-40B4-BE49-F238E27FC236}">
                <a16:creationId xmlns:a16="http://schemas.microsoft.com/office/drawing/2014/main" id="{219DCC51-21FC-771B-39FD-E2354636B600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1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26BB-5E38-F0F0-6D71-17419ED7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B5CE3BA-2BCC-A62F-F446-8AEE1A3A7E7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207D4B-D432-F4FE-6922-CD759BCC819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4">
            <a:extLst>
              <a:ext uri="{FF2B5EF4-FFF2-40B4-BE49-F238E27FC236}">
                <a16:creationId xmlns:a16="http://schemas.microsoft.com/office/drawing/2014/main" id="{6986214C-5816-76C8-6D55-F2146B5AE58E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BEB9A1EA-0545-4DF9-5405-FB88D6B45192}"/>
              </a:ext>
            </a:extLst>
          </p:cNvPr>
          <p:cNvSpPr/>
          <p:nvPr/>
        </p:nvSpPr>
        <p:spPr>
          <a:xfrm>
            <a:off x="505020" y="491772"/>
            <a:ext cx="111819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1" spc="-1" dirty="0">
                <a:solidFill>
                  <a:srgbClr val="595959"/>
                </a:solidFill>
                <a:latin typeface="Lato Black"/>
                <a:ea typeface="Tahoma"/>
              </a:rPr>
              <a:t>PERFILES</a:t>
            </a:r>
            <a:endParaRPr lang="es-E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3C954-2DF6-E051-D0DE-22FED041BAC4}"/>
              </a:ext>
            </a:extLst>
          </p:cNvPr>
          <p:cNvSpPr txBox="1">
            <a:spLocks/>
          </p:cNvSpPr>
          <p:nvPr/>
        </p:nvSpPr>
        <p:spPr>
          <a:xfrm>
            <a:off x="5427652" y="6366693"/>
            <a:ext cx="492384" cy="213941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5" name="Rectangle: Rounded Corners 23">
            <a:extLst>
              <a:ext uri="{FF2B5EF4-FFF2-40B4-BE49-F238E27FC236}">
                <a16:creationId xmlns:a16="http://schemas.microsoft.com/office/drawing/2014/main" id="{1F2AC071-8849-DCD8-817E-B5B6F754F589}"/>
              </a:ext>
            </a:extLst>
          </p:cNvPr>
          <p:cNvSpPr/>
          <p:nvPr/>
        </p:nvSpPr>
        <p:spPr>
          <a:xfrm>
            <a:off x="1930917" y="1852732"/>
            <a:ext cx="2613337" cy="11149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Obreros entre 30 y 50 años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Secundaria o primaria</a:t>
            </a: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1646198C-AD05-ABA6-3AD4-A548F96B2D11}"/>
              </a:ext>
            </a:extLst>
          </p:cNvPr>
          <p:cNvSpPr/>
          <p:nvPr/>
        </p:nvSpPr>
        <p:spPr>
          <a:xfrm>
            <a:off x="4855327" y="1104698"/>
            <a:ext cx="5901886" cy="4118782"/>
          </a:xfrm>
          <a:prstGeom prst="verticalScroll">
            <a:avLst/>
          </a:prstGeom>
          <a:noFill/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74A65B-9B10-782F-110B-9D044C9A50EB}"/>
              </a:ext>
            </a:extLst>
          </p:cNvPr>
          <p:cNvSpPr txBox="1"/>
          <p:nvPr/>
        </p:nvSpPr>
        <p:spPr>
          <a:xfrm>
            <a:off x="2282812" y="1436365"/>
            <a:ext cx="219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Familias obreras</a:t>
            </a:r>
          </a:p>
        </p:txBody>
      </p:sp>
      <p:sp>
        <p:nvSpPr>
          <p:cNvPr id="7" name="Rectangle: Rounded Corners 23">
            <a:extLst>
              <a:ext uri="{FF2B5EF4-FFF2-40B4-BE49-F238E27FC236}">
                <a16:creationId xmlns:a16="http://schemas.microsoft.com/office/drawing/2014/main" id="{24B4A94C-D79C-2044-F90E-43CB6BCB5B9F}"/>
              </a:ext>
            </a:extLst>
          </p:cNvPr>
          <p:cNvSpPr/>
          <p:nvPr/>
        </p:nvSpPr>
        <p:spPr>
          <a:xfrm>
            <a:off x="7021781" y="1865912"/>
            <a:ext cx="2830597" cy="11149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Managers entre 30 y 40 años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 o solteros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Terciaria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7A5F38D-C9D8-2A17-24BD-2838C1F12218}"/>
              </a:ext>
            </a:extLst>
          </p:cNvPr>
          <p:cNvSpPr txBox="1"/>
          <p:nvPr/>
        </p:nvSpPr>
        <p:spPr>
          <a:xfrm>
            <a:off x="7587195" y="147491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Managers jóvenes</a:t>
            </a: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DF08E6AD-45FD-0542-DC2F-20A8BCE09FB7}"/>
              </a:ext>
            </a:extLst>
          </p:cNvPr>
          <p:cNvSpPr/>
          <p:nvPr/>
        </p:nvSpPr>
        <p:spPr>
          <a:xfrm>
            <a:off x="4025700" y="4138147"/>
            <a:ext cx="4022337" cy="1114938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635000" dist="1143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Técnicos y administrativos entre 30 y 50 años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Casados o solteros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prstClr val="black"/>
                </a:solidFill>
                <a:latin typeface="Calibri" panose="020F0502020204030204"/>
              </a:rPr>
              <a:t>Secundaria o terciaria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DC439C3-EB4C-FEE2-BB11-67C82A795B58}"/>
              </a:ext>
            </a:extLst>
          </p:cNvPr>
          <p:cNvSpPr txBox="1"/>
          <p:nvPr/>
        </p:nvSpPr>
        <p:spPr>
          <a:xfrm>
            <a:off x="5051957" y="3722091"/>
            <a:ext cx="196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Personal calificado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A534F0EC-851B-0390-9191-3A04A702FC81}"/>
              </a:ext>
            </a:extLst>
          </p:cNvPr>
          <p:cNvSpPr txBox="1"/>
          <p:nvPr/>
        </p:nvSpPr>
        <p:spPr>
          <a:xfrm>
            <a:off x="506746" y="6364663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Bank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9542C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68A1F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   </a:t>
            </a:r>
            <a:r>
              <a:rPr kumimoji="0" lang="en-GB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E84C22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ITAcademy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6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4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54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F68A1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2282</TotalTime>
  <Words>1506</Words>
  <Application>Microsoft Office PowerPoint</Application>
  <PresentationFormat>Panorámica</PresentationFormat>
  <Paragraphs>182</Paragraphs>
  <Slides>23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Arial</vt:lpstr>
      <vt:lpstr>Calibri</vt:lpstr>
      <vt:lpstr>Lato Black</vt:lpstr>
      <vt:lpstr>Proxima Nova</vt:lpstr>
      <vt:lpstr>Symbol</vt:lpstr>
      <vt:lpstr>Times New Roman</vt:lpstr>
      <vt:lpstr>Wingdings</vt:lpstr>
      <vt:lpstr>Office Theme</vt:lpstr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Álvaro Míguez</cp:lastModifiedBy>
  <cp:revision>110</cp:revision>
  <dcterms:created xsi:type="dcterms:W3CDTF">2020-09-29T07:20:24Z</dcterms:created>
  <dcterms:modified xsi:type="dcterms:W3CDTF">2024-10-25T08:02:35Z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Panorámica</vt:lpwstr>
  </property>
  <property fmtid="{D5CDD505-2E9C-101B-9397-08002B2CF9AE}" pid="4" name="Slides">
    <vt:i4>5</vt:i4>
  </property>
</Properties>
</file>